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97" r:id="rId5"/>
    <p:sldId id="325" r:id="rId6"/>
    <p:sldId id="449" r:id="rId7"/>
    <p:sldId id="458" r:id="rId8"/>
    <p:sldId id="450" r:id="rId9"/>
    <p:sldId id="328" r:id="rId10"/>
    <p:sldId id="451" r:id="rId11"/>
    <p:sldId id="377" r:id="rId12"/>
    <p:sldId id="454" r:id="rId13"/>
    <p:sldId id="459" r:id="rId14"/>
    <p:sldId id="457" r:id="rId15"/>
    <p:sldId id="452" r:id="rId16"/>
    <p:sldId id="313" r:id="rId17"/>
  </p:sldIdLst>
  <p:sldSz cx="12192000" cy="6858000"/>
  <p:notesSz cx="6858000" cy="9144000"/>
  <p:embeddedFontLst>
    <p:embeddedFont>
      <p:font typeface="Akrobat" panose="020B0604020202020204" charset="-18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3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9D9D9"/>
    <a:srgbClr val="00101C"/>
    <a:srgbClr val="001423"/>
    <a:srgbClr val="001929"/>
    <a:srgbClr val="000B12"/>
    <a:srgbClr val="011B2E"/>
    <a:srgbClr val="021A2C"/>
    <a:srgbClr val="33414D"/>
    <a:srgbClr val="021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5" autoAdjust="0"/>
    <p:restoredTop sz="92005" autoAdjust="0"/>
  </p:normalViewPr>
  <p:slideViewPr>
    <p:cSldViewPr snapToGrid="0">
      <p:cViewPr varScale="1">
        <p:scale>
          <a:sx n="61" d="100"/>
          <a:sy n="61" d="100"/>
        </p:scale>
        <p:origin x="1204" y="52"/>
      </p:cViewPr>
      <p:guideLst>
        <p:guide orient="horz" pos="4020"/>
        <p:guide pos="393"/>
        <p:guide pos="3568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7784D9C-5955-A145-B692-22E94A055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92F015-3BE3-9340-AB1A-A9C70280E5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443CF-BA37-534E-A463-5E49EBEDD4B0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5FF0A5-7EBF-1142-BE6E-BDB882585E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6DB614-A4E1-BD4F-BA66-806A4BFF72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9AF5-8D4D-F044-BC37-856FC9AB5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05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A4C5563C-FBBA-4B45-95EC-38B466A6E3F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F7E0661D-9737-42D9-8348-B9D37A91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6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krobat" panose="00000600000000000000" pitchFamily="50" charset="-18"/>
        <a:ea typeface="+mn-ea"/>
        <a:cs typeface="+mn-cs"/>
        <a:sym typeface="Akrobat" panose="00000600000000000000" pitchFamily="50" charset="-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krobat" panose="00000600000000000000" pitchFamily="50" charset="-18"/>
        <a:ea typeface="+mn-ea"/>
        <a:cs typeface="+mn-cs"/>
        <a:sym typeface="Akrobat" panose="00000600000000000000" pitchFamily="50" charset="-1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krobat" panose="00000600000000000000" pitchFamily="50" charset="-18"/>
        <a:ea typeface="+mn-ea"/>
        <a:cs typeface="+mn-cs"/>
        <a:sym typeface="Akrobat" panose="00000600000000000000" pitchFamily="50" charset="-1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krobat" panose="00000600000000000000" pitchFamily="50" charset="-18"/>
        <a:ea typeface="+mn-ea"/>
        <a:cs typeface="+mn-cs"/>
        <a:sym typeface="Akrobat" panose="00000600000000000000" pitchFamily="50" charset="-1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krobat" panose="00000600000000000000" pitchFamily="50" charset="-18"/>
        <a:ea typeface="+mn-ea"/>
        <a:cs typeface="+mn-cs"/>
        <a:sym typeface="Akrobat" panose="00000600000000000000" pitchFamily="50" charset="-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Jde pouze o sdílení jednotlivých článků na sociálních sítích, nikoli příspěvky, event. </a:t>
            </a:r>
            <a:r>
              <a:rPr lang="cs-CZ" dirty="0" err="1"/>
              <a:t>crosspostování</a:t>
            </a:r>
            <a:r>
              <a:rPr lang="cs-CZ" dirty="0"/>
              <a:t> jako takové.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5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Slovenska se jednalo pouze o pasivní PR, série #kulturažije tam nebyla aktivně komunikována.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d89ac3a74_3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0" name="Google Shape;640;g3d89ac3a74_3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30000" dirty="0"/>
              <a:t>1 </a:t>
            </a:r>
            <a:r>
              <a:rPr lang="cs-CZ" dirty="0"/>
              <a:t>BOHUNĚK, Bohuslav. TAK JSEM TO DAL DOHROMADY, CHCETE TO SLYŠET? In: </a:t>
            </a:r>
            <a:r>
              <a:rPr lang="cs-CZ" i="1" dirty="0" err="1"/>
              <a:t>Linkedin</a:t>
            </a:r>
            <a:r>
              <a:rPr lang="cs-CZ" dirty="0"/>
              <a:t> [online]. 5.6.2020 [cit. 2020-06-10]. Dostupné z: https://www.linkedin.com/posts/bohuslavb_tak-jsem-to-dal-dohromady-chcete-to-sly%C5%A1et-activity-6674241966101942272-bfym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661D-9737-42D9-8348-B9D37A91A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491E14-5D4F-419F-96A3-5F161787C0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0070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491E14-5D4F-419F-96A3-5F161787C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oogle Shape;70;p17">
            <a:extLst>
              <a:ext uri="{FF2B5EF4-FFF2-40B4-BE49-F238E27FC236}">
                <a16:creationId xmlns:a16="http://schemas.microsoft.com/office/drawing/2014/main" id="{3D440FC0-BCC4-4F69-A659-E84DF3899C90}"/>
              </a:ext>
            </a:extLst>
          </p:cNvPr>
          <p:cNvPicPr preferRelativeResize="0"/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30310-D0F8-4E30-8329-60832A061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568" y="4987272"/>
            <a:ext cx="9144000" cy="609398"/>
          </a:xfrm>
        </p:spPr>
        <p:txBody>
          <a:bodyPr anchor="b">
            <a:spAutoFit/>
          </a:bodyPr>
          <a:lstStyle>
            <a:lvl1pPr algn="ctr">
              <a:defRPr sz="4400"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A0990-E3C0-4162-8150-40183DA46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568" y="5688745"/>
            <a:ext cx="9144000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latin typeface="Akrobat" panose="00000600000000000000" pitchFamily="50" charset="-18"/>
                <a:sym typeface="Akrobat" panose="00000600000000000000" pitchFamily="50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72862-DAC7-4B6C-912A-843E0EEA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777348E1-DCDE-40B6-9FE1-C31CBB12634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57EF3-8A3A-4165-A8FF-D92750A7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CA-3580-48C2-8C00-ECE06E3B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480" y="6446579"/>
            <a:ext cx="52832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AD76B0A3-B86F-4E72-B68D-07101A72B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84BCFD7-D9D9-48C4-B955-333A2CE4A1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35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84BCFD7-D9D9-48C4-B955-333A2CE4A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8F49A5-7936-4608-BE11-DAF8B0C4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51D6-957D-4CA0-97DD-66C28E59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9492" y="6446579"/>
            <a:ext cx="274320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777348E1-DCDE-40B6-9FE1-C31CBB12634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BC34E-E7DF-46BF-8357-61DE05CF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892" y="6446579"/>
            <a:ext cx="411480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AC2-BE6C-4E43-9666-EA6881E4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AD76B0A3-B86F-4E72-B68D-07101A72B8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DFD56F-06A8-48D9-A4CF-912BD0362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92560" y="121920"/>
            <a:ext cx="486623" cy="2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2E95958-89CD-4144-9398-D5159437E5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595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2E95958-89CD-4144-9398-D5159437E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8F49A5-7936-4608-BE11-DAF8B0C4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51D6-957D-4CA0-97DD-66C28E59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9492" y="6446579"/>
            <a:ext cx="274320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777348E1-DCDE-40B6-9FE1-C31CBB12634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BC34E-E7DF-46BF-8357-61DE05CF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892" y="6446579"/>
            <a:ext cx="411480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AC2-BE6C-4E43-9666-EA6881E4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>
            <a:lvl1pPr>
              <a:defRPr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AD76B0A3-B86F-4E72-B68D-07101A72B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9628811-B280-4DDB-9A5F-24CA1893A5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0661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9628811-B280-4DDB-9A5F-24CA1893A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68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2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47A19F7-802E-40E6-801A-2D001F97B3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67853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47A19F7-802E-40E6-801A-2D001F97B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164C5011-8D39-4718-8D37-4BD619A9B2D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4CA60-3B91-4E5D-A1D9-2945D42E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4117-C681-4372-8E5C-5714F414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665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C66B1-1BA5-4D9F-A2E7-2CCA2D17E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777348E1-DCDE-40B6-9FE1-C31CBB12634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74CB-7F42-4E1B-8BE9-8DA6D9187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bg1"/>
                </a:solidFill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DA38-15FD-4672-BD6E-27E8E7093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krobat" panose="00000600000000000000" pitchFamily="50" charset="-18"/>
                <a:sym typeface="Akrobat" panose="00000600000000000000" pitchFamily="50" charset="-18"/>
              </a:defRPr>
            </a:lvl1pPr>
          </a:lstStyle>
          <a:p>
            <a:fld id="{AD76B0A3-B86F-4E72-B68D-07101A72B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krobat" panose="00000600000000000000" pitchFamily="50" charset="-18"/>
          <a:ea typeface="+mj-ea"/>
          <a:cs typeface="+mj-cs"/>
          <a:sym typeface="Akrobat" panose="00000600000000000000" pitchFamily="50" charset="-1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krobat" panose="00000600000000000000" pitchFamily="50" charset="-18"/>
          <a:ea typeface="+mn-ea"/>
          <a:cs typeface="+mn-cs"/>
          <a:sym typeface="Akrobat" panose="00000600000000000000" pitchFamily="50" charset="-18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krobat" panose="00000600000000000000" pitchFamily="50" charset="-18"/>
          <a:ea typeface="+mn-ea"/>
          <a:cs typeface="+mn-cs"/>
          <a:sym typeface="Akrobat" panose="00000600000000000000" pitchFamily="50" charset="-18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krobat" panose="00000600000000000000" pitchFamily="50" charset="-18"/>
          <a:ea typeface="+mn-ea"/>
          <a:cs typeface="+mn-cs"/>
          <a:sym typeface="Akrobat" panose="00000600000000000000" pitchFamily="50" charset="-18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krobat" panose="00000600000000000000" pitchFamily="50" charset="-18"/>
          <a:ea typeface="+mn-ea"/>
          <a:cs typeface="+mn-cs"/>
          <a:sym typeface="Akrobat" panose="00000600000000000000" pitchFamily="50" charset="-18"/>
        </a:defRPr>
      </a:lvl4pPr>
      <a:lvl5pPr marL="1079500" indent="-2746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krobat" panose="00000600000000000000" pitchFamily="50" charset="-18"/>
          <a:ea typeface="+mn-ea"/>
          <a:cs typeface="+mn-cs"/>
          <a:sym typeface="Akrobat" panose="00000600000000000000" pitchFamily="50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01B36E-AD3C-4B25-AFCC-A8F5E2E37B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518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01B36E-AD3C-4B25-AFCC-A8F5E2E37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10A6FAB-69E0-47DC-97AA-2634A2FD0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Mediální analýza série #kulturažije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2AA7AC-526E-47C2-BB4B-8C53388D6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 období 8. března až 10. června 2020</a:t>
            </a:r>
          </a:p>
        </p:txBody>
      </p:sp>
    </p:spTree>
    <p:extLst>
      <p:ext uri="{BB962C8B-B14F-4D97-AF65-F5344CB8AC3E}">
        <p14:creationId xmlns:p14="http://schemas.microsoft.com/office/powerpoint/2010/main" val="100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3552B-F9AE-4351-9BF4-45A2BEB1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10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C6CEF-5D73-4F5E-913C-E3D98DC681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/>
        </p:blipFill>
        <p:spPr>
          <a:xfrm>
            <a:off x="0" y="38100"/>
            <a:ext cx="12192000" cy="58293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49EED2-AFEF-4662-8712-8DF04ECD91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13" t="-15267" r="22714" b="1"/>
          <a:stretch/>
        </p:blipFill>
        <p:spPr>
          <a:xfrm>
            <a:off x="0" y="5778501"/>
            <a:ext cx="1219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878DD8-EB87-4D18-81DD-AFDAAFF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11</a:t>
            </a:fld>
            <a:endParaRPr lang="en-US">
              <a:sym typeface="Akrobat" panose="00000600000000000000" pitchFamily="50" charset="-18"/>
            </a:endParaRPr>
          </a:p>
        </p:txBody>
      </p:sp>
      <p:sp>
        <p:nvSpPr>
          <p:cNvPr id="11" name="Arrow: Pentagon 70">
            <a:extLst>
              <a:ext uri="{FF2B5EF4-FFF2-40B4-BE49-F238E27FC236}">
                <a16:creationId xmlns:a16="http://schemas.microsoft.com/office/drawing/2014/main" id="{7EDD3F8D-7D58-4E0F-AD75-1A014ED01CC4}"/>
              </a:ext>
            </a:extLst>
          </p:cNvPr>
          <p:cNvSpPr/>
          <p:nvPr/>
        </p:nvSpPr>
        <p:spPr>
          <a:xfrm rot="16200000">
            <a:off x="2866012" y="-1554534"/>
            <a:ext cx="6439966" cy="9934039"/>
          </a:xfrm>
          <a:prstGeom prst="homePlate">
            <a:avLst>
              <a:gd name="adj" fmla="val 15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54AFA106-F777-4222-A355-58B830443BD3}"/>
              </a:ext>
            </a:extLst>
          </p:cNvPr>
          <p:cNvCxnSpPr>
            <a:cxnSpLocks/>
          </p:cNvCxnSpPr>
          <p:nvPr/>
        </p:nvCxnSpPr>
        <p:spPr>
          <a:xfrm>
            <a:off x="2070034" y="1467682"/>
            <a:ext cx="80719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zařízení&#10;&#10;Popis byl vytvořen automaticky">
            <a:extLst>
              <a:ext uri="{FF2B5EF4-FFF2-40B4-BE49-F238E27FC236}">
                <a16:creationId xmlns:a16="http://schemas.microsoft.com/office/drawing/2014/main" id="{80A32E83-E11D-48C5-8901-92008513D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51" y="1709934"/>
            <a:ext cx="4664242" cy="4664242"/>
          </a:xfrm>
          <a:prstGeom prst="rect">
            <a:avLst/>
          </a:prstGeom>
        </p:spPr>
      </p:pic>
      <p:pic>
        <p:nvPicPr>
          <p:cNvPr id="15" name="Obrázek 14" descr="Obsah obrázku zařízení&#10;&#10;Popis byl vytvořen automaticky">
            <a:extLst>
              <a:ext uri="{FF2B5EF4-FFF2-40B4-BE49-F238E27FC236}">
                <a16:creationId xmlns:a16="http://schemas.microsoft.com/office/drawing/2014/main" id="{BF18D675-C8ED-44C9-B2A8-4D8E602AF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07" y="1709934"/>
            <a:ext cx="4664240" cy="46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snímek obrazovky&#10;&#10;Popis byl vytvořen automaticky">
            <a:extLst>
              <a:ext uri="{FF2B5EF4-FFF2-40B4-BE49-F238E27FC236}">
                <a16:creationId xmlns:a16="http://schemas.microsoft.com/office/drawing/2014/main" id="{5C17A5BF-1F08-4775-A0C5-FBD1D5D43C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t="1883" r="9957" b="91006"/>
          <a:stretch/>
        </p:blipFill>
        <p:spPr>
          <a:xfrm>
            <a:off x="2885332" y="970814"/>
            <a:ext cx="6138047" cy="752246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E387DD-147D-4C94-B35E-0E89EAFFA3A9}"/>
              </a:ext>
            </a:extLst>
          </p:cNvPr>
          <p:cNvCxnSpPr>
            <a:cxnSpLocks/>
          </p:cNvCxnSpPr>
          <p:nvPr/>
        </p:nvCxnSpPr>
        <p:spPr>
          <a:xfrm>
            <a:off x="0" y="3352800"/>
            <a:ext cx="1153160" cy="0"/>
          </a:xfrm>
          <a:prstGeom prst="line">
            <a:avLst/>
          </a:pr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Shape 2571">
            <a:extLst>
              <a:ext uri="{FF2B5EF4-FFF2-40B4-BE49-F238E27FC236}">
                <a16:creationId xmlns:a16="http://schemas.microsoft.com/office/drawing/2014/main" id="{50507E60-22A2-4592-B78C-1420528818A5}"/>
              </a:ext>
            </a:extLst>
          </p:cNvPr>
          <p:cNvSpPr/>
          <p:nvPr/>
        </p:nvSpPr>
        <p:spPr>
          <a:xfrm>
            <a:off x="1371600" y="2881023"/>
            <a:ext cx="1111195" cy="111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6" name="Shape 2546">
            <a:extLst>
              <a:ext uri="{FF2B5EF4-FFF2-40B4-BE49-F238E27FC236}">
                <a16:creationId xmlns:a16="http://schemas.microsoft.com/office/drawing/2014/main" id="{78860CBB-1EC1-4A09-AD6E-7E03DCD3CB94}"/>
              </a:ext>
            </a:extLst>
          </p:cNvPr>
          <p:cNvSpPr/>
          <p:nvPr/>
        </p:nvSpPr>
        <p:spPr>
          <a:xfrm>
            <a:off x="1560607" y="3132514"/>
            <a:ext cx="565741" cy="46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4D40A2B-662E-4744-BD91-0D82FAA48DE8}"/>
              </a:ext>
            </a:extLst>
          </p:cNvPr>
          <p:cNvSpPr/>
          <p:nvPr/>
        </p:nvSpPr>
        <p:spPr>
          <a:xfrm>
            <a:off x="2069658" y="672986"/>
            <a:ext cx="7055321" cy="2100148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444B7B-B941-4467-A8FA-DE0359C16498}"/>
              </a:ext>
            </a:extLst>
          </p:cNvPr>
          <p:cNvSpPr/>
          <p:nvPr/>
        </p:nvSpPr>
        <p:spPr>
          <a:xfrm flipV="1">
            <a:off x="2069658" y="4198786"/>
            <a:ext cx="7055321" cy="2108420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878DD8-EB87-4D18-81DD-AFDAAFF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12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042B4DD1-74A9-4E50-A85A-5EFBA4858A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0" b="17593"/>
          <a:stretch/>
        </p:blipFill>
        <p:spPr>
          <a:xfrm>
            <a:off x="2885332" y="1748460"/>
            <a:ext cx="6138046" cy="42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256870-72C9-412F-BCAF-9B86C50649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280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256870-72C9-412F-BCAF-9B86C5064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BD8E8DF-8477-43D7-981A-592086465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6C24A8-E3ED-4CC6-9E92-F284F167D0F0}"/>
              </a:ext>
            </a:extLst>
          </p:cNvPr>
          <p:cNvGrpSpPr/>
          <p:nvPr/>
        </p:nvGrpSpPr>
        <p:grpSpPr>
          <a:xfrm>
            <a:off x="-109959" y="2977587"/>
            <a:ext cx="12411918" cy="902825"/>
            <a:chOff x="-219918" y="2939970"/>
            <a:chExt cx="12411918" cy="9028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42719C-1032-42B3-887E-4E6BFCD81022}"/>
                </a:ext>
              </a:extLst>
            </p:cNvPr>
            <p:cNvSpPr/>
            <p:nvPr/>
          </p:nvSpPr>
          <p:spPr>
            <a:xfrm>
              <a:off x="-219918" y="2939970"/>
              <a:ext cx="12411918" cy="902825"/>
            </a:xfrm>
            <a:prstGeom prst="rect">
              <a:avLst/>
            </a:prstGeom>
            <a:gradFill>
              <a:gsLst>
                <a:gs pos="0">
                  <a:schemeClr val="bg1">
                    <a:alpha val="40000"/>
                  </a:schemeClr>
                </a:gs>
                <a:gs pos="86000">
                  <a:srgbClr val="FFFFFF"/>
                </a:gs>
                <a:gs pos="6000">
                  <a:schemeClr val="bg1"/>
                </a:gs>
                <a:gs pos="100000">
                  <a:srgbClr val="FFFFFF">
                    <a:alpha val="16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krobat" panose="00000600000000000000" pitchFamily="50" charset="-18"/>
                <a:sym typeface="Akrobat" panose="00000600000000000000" pitchFamily="50" charset="-1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B5CF47-8C9C-4B8D-B13F-4F8DB6AC919C}"/>
                </a:ext>
              </a:extLst>
            </p:cNvPr>
            <p:cNvGrpSpPr/>
            <p:nvPr/>
          </p:nvGrpSpPr>
          <p:grpSpPr>
            <a:xfrm>
              <a:off x="2007695" y="3078809"/>
              <a:ext cx="3397682" cy="593544"/>
              <a:chOff x="2453208" y="4318137"/>
              <a:chExt cx="2606861" cy="455394"/>
            </a:xfrm>
            <a:solidFill>
              <a:srgbClr val="C00000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744E73D-7B8E-4846-84F6-96602D53065F}"/>
                  </a:ext>
                </a:extLst>
              </p:cNvPr>
              <p:cNvSpPr/>
              <p:nvPr/>
            </p:nvSpPr>
            <p:spPr>
              <a:xfrm>
                <a:off x="3306200" y="4318137"/>
                <a:ext cx="1139190" cy="455394"/>
              </a:xfrm>
              <a:custGeom>
                <a:avLst/>
                <a:gdLst/>
                <a:ahLst/>
                <a:cxnLst/>
                <a:rect l="l" t="t" r="r" b="b"/>
                <a:pathLst>
                  <a:path w="1139190" h="455394">
                    <a:moveTo>
                      <a:pt x="565508" y="155541"/>
                    </a:moveTo>
                    <a:lnTo>
                      <a:pt x="566327" y="155541"/>
                    </a:lnTo>
                    <a:lnTo>
                      <a:pt x="599496" y="262491"/>
                    </a:lnTo>
                    <a:lnTo>
                      <a:pt x="529882" y="262491"/>
                    </a:lnTo>
                    <a:close/>
                    <a:moveTo>
                      <a:pt x="922971" y="85964"/>
                    </a:moveTo>
                    <a:cubicBezTo>
                      <a:pt x="913175" y="85973"/>
                      <a:pt x="905246" y="88925"/>
                      <a:pt x="899183" y="94821"/>
                    </a:cubicBezTo>
                    <a:cubicBezTo>
                      <a:pt x="893121" y="100717"/>
                      <a:pt x="890001" y="109506"/>
                      <a:pt x="889822" y="121187"/>
                    </a:cubicBezTo>
                    <a:lnTo>
                      <a:pt x="889822" y="346840"/>
                    </a:lnTo>
                    <a:cubicBezTo>
                      <a:pt x="890129" y="357531"/>
                      <a:pt x="893505" y="365716"/>
                      <a:pt x="899951" y="371394"/>
                    </a:cubicBezTo>
                    <a:cubicBezTo>
                      <a:pt x="906397" y="377072"/>
                      <a:pt x="914070" y="379936"/>
                      <a:pt x="922971" y="379988"/>
                    </a:cubicBezTo>
                    <a:lnTo>
                      <a:pt x="1027388" y="379988"/>
                    </a:lnTo>
                    <a:cubicBezTo>
                      <a:pt x="1037909" y="379860"/>
                      <a:pt x="1046049" y="377046"/>
                      <a:pt x="1051809" y="371547"/>
                    </a:cubicBezTo>
                    <a:cubicBezTo>
                      <a:pt x="1057568" y="366048"/>
                      <a:pt x="1060487" y="358631"/>
                      <a:pt x="1060563" y="349295"/>
                    </a:cubicBezTo>
                    <a:cubicBezTo>
                      <a:pt x="1060487" y="339602"/>
                      <a:pt x="1057568" y="332082"/>
                      <a:pt x="1051809" y="326736"/>
                    </a:cubicBezTo>
                    <a:cubicBezTo>
                      <a:pt x="1046049" y="321391"/>
                      <a:pt x="1037909" y="318679"/>
                      <a:pt x="1027388" y="318603"/>
                    </a:cubicBezTo>
                    <a:lnTo>
                      <a:pt x="956122" y="318603"/>
                    </a:lnTo>
                    <a:lnTo>
                      <a:pt x="956122" y="121187"/>
                    </a:lnTo>
                    <a:cubicBezTo>
                      <a:pt x="955943" y="109506"/>
                      <a:pt x="952822" y="100717"/>
                      <a:pt x="946760" y="94821"/>
                    </a:cubicBezTo>
                    <a:cubicBezTo>
                      <a:pt x="940697" y="88925"/>
                      <a:pt x="932768" y="85973"/>
                      <a:pt x="922971" y="85964"/>
                    </a:cubicBezTo>
                    <a:close/>
                    <a:moveTo>
                      <a:pt x="741996" y="85964"/>
                    </a:moveTo>
                    <a:cubicBezTo>
                      <a:pt x="732200" y="85973"/>
                      <a:pt x="724271" y="88925"/>
                      <a:pt x="718208" y="94821"/>
                    </a:cubicBezTo>
                    <a:cubicBezTo>
                      <a:pt x="712146" y="100717"/>
                      <a:pt x="709026" y="109506"/>
                      <a:pt x="708847" y="121187"/>
                    </a:cubicBezTo>
                    <a:lnTo>
                      <a:pt x="708847" y="346840"/>
                    </a:lnTo>
                    <a:cubicBezTo>
                      <a:pt x="709154" y="357531"/>
                      <a:pt x="712530" y="365716"/>
                      <a:pt x="718976" y="371394"/>
                    </a:cubicBezTo>
                    <a:cubicBezTo>
                      <a:pt x="725422" y="377072"/>
                      <a:pt x="733095" y="379936"/>
                      <a:pt x="741996" y="379988"/>
                    </a:cubicBezTo>
                    <a:lnTo>
                      <a:pt x="846413" y="379988"/>
                    </a:lnTo>
                    <a:cubicBezTo>
                      <a:pt x="856934" y="379860"/>
                      <a:pt x="865074" y="377046"/>
                      <a:pt x="870834" y="371547"/>
                    </a:cubicBezTo>
                    <a:cubicBezTo>
                      <a:pt x="876593" y="366048"/>
                      <a:pt x="879511" y="358631"/>
                      <a:pt x="879588" y="349295"/>
                    </a:cubicBezTo>
                    <a:cubicBezTo>
                      <a:pt x="879511" y="339602"/>
                      <a:pt x="876593" y="332082"/>
                      <a:pt x="870834" y="326736"/>
                    </a:cubicBezTo>
                    <a:cubicBezTo>
                      <a:pt x="865074" y="321391"/>
                      <a:pt x="856934" y="318679"/>
                      <a:pt x="846413" y="318603"/>
                    </a:cubicBezTo>
                    <a:lnTo>
                      <a:pt x="775147" y="318603"/>
                    </a:lnTo>
                    <a:lnTo>
                      <a:pt x="775147" y="121187"/>
                    </a:lnTo>
                    <a:cubicBezTo>
                      <a:pt x="774968" y="109506"/>
                      <a:pt x="771847" y="100717"/>
                      <a:pt x="765785" y="94821"/>
                    </a:cubicBezTo>
                    <a:cubicBezTo>
                      <a:pt x="759722" y="88925"/>
                      <a:pt x="751793" y="85973"/>
                      <a:pt x="741996" y="85964"/>
                    </a:cubicBezTo>
                    <a:close/>
                    <a:moveTo>
                      <a:pt x="171284" y="85964"/>
                    </a:moveTo>
                    <a:cubicBezTo>
                      <a:pt x="162496" y="85529"/>
                      <a:pt x="153864" y="88139"/>
                      <a:pt x="145387" y="93795"/>
                    </a:cubicBezTo>
                    <a:cubicBezTo>
                      <a:pt x="136911" y="99451"/>
                      <a:pt x="130942" y="110763"/>
                      <a:pt x="127480" y="127732"/>
                    </a:cubicBezTo>
                    <a:lnTo>
                      <a:pt x="101286" y="277612"/>
                    </a:lnTo>
                    <a:cubicBezTo>
                      <a:pt x="98498" y="293309"/>
                      <a:pt x="95991" y="308086"/>
                      <a:pt x="93766" y="321941"/>
                    </a:cubicBezTo>
                    <a:cubicBezTo>
                      <a:pt x="91541" y="335796"/>
                      <a:pt x="90364" y="345453"/>
                      <a:pt x="90236" y="350913"/>
                    </a:cubicBezTo>
                    <a:cubicBezTo>
                      <a:pt x="90304" y="358677"/>
                      <a:pt x="93033" y="365775"/>
                      <a:pt x="98422" y="372207"/>
                    </a:cubicBezTo>
                    <a:cubicBezTo>
                      <a:pt x="103810" y="378640"/>
                      <a:pt x="111450" y="382053"/>
                      <a:pt x="121341" y="382445"/>
                    </a:cubicBezTo>
                    <a:cubicBezTo>
                      <a:pt x="135811" y="382027"/>
                      <a:pt x="145548" y="377540"/>
                      <a:pt x="150553" y="368983"/>
                    </a:cubicBezTo>
                    <a:cubicBezTo>
                      <a:pt x="155558" y="360426"/>
                      <a:pt x="158645" y="350307"/>
                      <a:pt x="159813" y="338628"/>
                    </a:cubicBezTo>
                    <a:lnTo>
                      <a:pt x="179477" y="209224"/>
                    </a:lnTo>
                    <a:lnTo>
                      <a:pt x="180297" y="209224"/>
                    </a:lnTo>
                    <a:lnTo>
                      <a:pt x="224952" y="352551"/>
                    </a:lnTo>
                    <a:cubicBezTo>
                      <a:pt x="228084" y="363113"/>
                      <a:pt x="232471" y="370757"/>
                      <a:pt x="238113" y="375483"/>
                    </a:cubicBezTo>
                    <a:cubicBezTo>
                      <a:pt x="243755" y="380210"/>
                      <a:pt x="251521" y="382530"/>
                      <a:pt x="261414" y="382445"/>
                    </a:cubicBezTo>
                    <a:cubicBezTo>
                      <a:pt x="271306" y="382530"/>
                      <a:pt x="279073" y="380210"/>
                      <a:pt x="284714" y="375483"/>
                    </a:cubicBezTo>
                    <a:cubicBezTo>
                      <a:pt x="290356" y="370757"/>
                      <a:pt x="294743" y="363113"/>
                      <a:pt x="297875" y="352551"/>
                    </a:cubicBezTo>
                    <a:lnTo>
                      <a:pt x="342530" y="209224"/>
                    </a:lnTo>
                    <a:lnTo>
                      <a:pt x="343350" y="209224"/>
                    </a:lnTo>
                    <a:lnTo>
                      <a:pt x="363013" y="338628"/>
                    </a:lnTo>
                    <a:cubicBezTo>
                      <a:pt x="364181" y="350307"/>
                      <a:pt x="367268" y="360426"/>
                      <a:pt x="372273" y="368983"/>
                    </a:cubicBezTo>
                    <a:cubicBezTo>
                      <a:pt x="377278" y="377540"/>
                      <a:pt x="387015" y="382027"/>
                      <a:pt x="401485" y="382445"/>
                    </a:cubicBezTo>
                    <a:cubicBezTo>
                      <a:pt x="411376" y="382053"/>
                      <a:pt x="419015" y="378640"/>
                      <a:pt x="424404" y="372207"/>
                    </a:cubicBezTo>
                    <a:cubicBezTo>
                      <a:pt x="429793" y="365775"/>
                      <a:pt x="432521" y="358677"/>
                      <a:pt x="432590" y="350913"/>
                    </a:cubicBezTo>
                    <a:cubicBezTo>
                      <a:pt x="432462" y="345453"/>
                      <a:pt x="431285" y="335796"/>
                      <a:pt x="429060" y="321941"/>
                    </a:cubicBezTo>
                    <a:cubicBezTo>
                      <a:pt x="426834" y="308086"/>
                      <a:pt x="424328" y="293309"/>
                      <a:pt x="421539" y="277612"/>
                    </a:cubicBezTo>
                    <a:lnTo>
                      <a:pt x="395346" y="127732"/>
                    </a:lnTo>
                    <a:cubicBezTo>
                      <a:pt x="391884" y="110763"/>
                      <a:pt x="385915" y="99451"/>
                      <a:pt x="377439" y="93795"/>
                    </a:cubicBezTo>
                    <a:cubicBezTo>
                      <a:pt x="368962" y="88139"/>
                      <a:pt x="360330" y="85529"/>
                      <a:pt x="351543" y="85964"/>
                    </a:cubicBezTo>
                    <a:cubicBezTo>
                      <a:pt x="340699" y="85878"/>
                      <a:pt x="332071" y="88188"/>
                      <a:pt x="325658" y="92895"/>
                    </a:cubicBezTo>
                    <a:cubicBezTo>
                      <a:pt x="319244" y="97601"/>
                      <a:pt x="313741" y="105220"/>
                      <a:pt x="309149" y="115751"/>
                    </a:cubicBezTo>
                    <a:cubicBezTo>
                      <a:pt x="304556" y="126281"/>
                      <a:pt x="299570" y="140240"/>
                      <a:pt x="294188" y="157626"/>
                    </a:cubicBezTo>
                    <a:lnTo>
                      <a:pt x="261823" y="257955"/>
                    </a:lnTo>
                    <a:lnTo>
                      <a:pt x="261004" y="257955"/>
                    </a:lnTo>
                    <a:lnTo>
                      <a:pt x="228639" y="157626"/>
                    </a:lnTo>
                    <a:cubicBezTo>
                      <a:pt x="223258" y="140240"/>
                      <a:pt x="218271" y="126281"/>
                      <a:pt x="213678" y="115751"/>
                    </a:cubicBezTo>
                    <a:cubicBezTo>
                      <a:pt x="209086" y="105220"/>
                      <a:pt x="203583" y="97601"/>
                      <a:pt x="197169" y="92895"/>
                    </a:cubicBezTo>
                    <a:cubicBezTo>
                      <a:pt x="190756" y="88188"/>
                      <a:pt x="182128" y="85878"/>
                      <a:pt x="171284" y="85964"/>
                    </a:cubicBezTo>
                    <a:close/>
                    <a:moveTo>
                      <a:pt x="564279" y="81868"/>
                    </a:moveTo>
                    <a:cubicBezTo>
                      <a:pt x="548207" y="82355"/>
                      <a:pt x="536331" y="88345"/>
                      <a:pt x="528653" y="99838"/>
                    </a:cubicBezTo>
                    <a:cubicBezTo>
                      <a:pt x="520975" y="111332"/>
                      <a:pt x="514423" y="125411"/>
                      <a:pt x="508998" y="142076"/>
                    </a:cubicBezTo>
                    <a:lnTo>
                      <a:pt x="445117" y="314464"/>
                    </a:lnTo>
                    <a:cubicBezTo>
                      <a:pt x="440945" y="325766"/>
                      <a:pt x="438232" y="334279"/>
                      <a:pt x="436978" y="340004"/>
                    </a:cubicBezTo>
                    <a:cubicBezTo>
                      <a:pt x="435724" y="345729"/>
                      <a:pt x="435161" y="350865"/>
                      <a:pt x="435289" y="355413"/>
                    </a:cubicBezTo>
                    <a:cubicBezTo>
                      <a:pt x="435442" y="363707"/>
                      <a:pt x="438411" y="370260"/>
                      <a:pt x="444195" y="375073"/>
                    </a:cubicBezTo>
                    <a:cubicBezTo>
                      <a:pt x="449979" y="379885"/>
                      <a:pt x="457657" y="382343"/>
                      <a:pt x="467229" y="382445"/>
                    </a:cubicBezTo>
                    <a:cubicBezTo>
                      <a:pt x="477791" y="382249"/>
                      <a:pt x="485537" y="379160"/>
                      <a:pt x="490468" y="373178"/>
                    </a:cubicBezTo>
                    <a:cubicBezTo>
                      <a:pt x="495399" y="367197"/>
                      <a:pt x="499255" y="359500"/>
                      <a:pt x="502036" y="350089"/>
                    </a:cubicBezTo>
                    <a:lnTo>
                      <a:pt x="510226" y="323876"/>
                    </a:lnTo>
                    <a:lnTo>
                      <a:pt x="619151" y="323876"/>
                    </a:lnTo>
                    <a:lnTo>
                      <a:pt x="627341" y="350089"/>
                    </a:lnTo>
                    <a:cubicBezTo>
                      <a:pt x="630122" y="359500"/>
                      <a:pt x="633978" y="367197"/>
                      <a:pt x="638909" y="373178"/>
                    </a:cubicBezTo>
                    <a:cubicBezTo>
                      <a:pt x="643840" y="379160"/>
                      <a:pt x="651587" y="382249"/>
                      <a:pt x="662148" y="382445"/>
                    </a:cubicBezTo>
                    <a:cubicBezTo>
                      <a:pt x="671720" y="382343"/>
                      <a:pt x="679398" y="379885"/>
                      <a:pt x="685182" y="375073"/>
                    </a:cubicBezTo>
                    <a:cubicBezTo>
                      <a:pt x="690966" y="370260"/>
                      <a:pt x="693935" y="363707"/>
                      <a:pt x="694089" y="355413"/>
                    </a:cubicBezTo>
                    <a:cubicBezTo>
                      <a:pt x="694217" y="350865"/>
                      <a:pt x="693654" y="345729"/>
                      <a:pt x="692400" y="340004"/>
                    </a:cubicBezTo>
                    <a:cubicBezTo>
                      <a:pt x="691146" y="334279"/>
                      <a:pt x="688433" y="325766"/>
                      <a:pt x="684261" y="314464"/>
                    </a:cubicBezTo>
                    <a:lnTo>
                      <a:pt x="620380" y="142076"/>
                    </a:lnTo>
                    <a:cubicBezTo>
                      <a:pt x="614971" y="125411"/>
                      <a:pt x="608385" y="111332"/>
                      <a:pt x="600622" y="99838"/>
                    </a:cubicBezTo>
                    <a:cubicBezTo>
                      <a:pt x="592858" y="88345"/>
                      <a:pt x="580744" y="82355"/>
                      <a:pt x="564279" y="81868"/>
                    </a:cubicBezTo>
                    <a:close/>
                    <a:moveTo>
                      <a:pt x="0" y="0"/>
                    </a:moveTo>
                    <a:lnTo>
                      <a:pt x="1139190" y="0"/>
                    </a:lnTo>
                    <a:lnTo>
                      <a:pt x="1139190" y="455394"/>
                    </a:lnTo>
                    <a:lnTo>
                      <a:pt x="0" y="4553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rgbClr val="C00000"/>
                  </a:solidFill>
                  <a:latin typeface="Akrobat" panose="00000600000000000000" pitchFamily="50" charset="-18"/>
                  <a:sym typeface="Akrobat" panose="00000600000000000000" pitchFamily="50" charset="-18"/>
                </a:endParaRPr>
              </a:p>
            </p:txBody>
          </p:sp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3709EE10-4B4E-4ED5-BBED-672DCB93D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53208" y="4318137"/>
                <a:ext cx="782508" cy="455394"/>
              </a:xfrm>
              <a:prstGeom prst="rect">
                <a:avLst/>
              </a:prstGeom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3DC48A1-2922-47B0-8283-FE4B9E90393B}"/>
                  </a:ext>
                </a:extLst>
              </p:cNvPr>
              <p:cNvSpPr/>
              <p:nvPr/>
            </p:nvSpPr>
            <p:spPr>
              <a:xfrm>
                <a:off x="4471425" y="4318137"/>
                <a:ext cx="588644" cy="455394"/>
              </a:xfrm>
              <a:custGeom>
                <a:avLst/>
                <a:gdLst/>
                <a:ahLst/>
                <a:cxnLst/>
                <a:rect l="l" t="t" r="r" b="b"/>
                <a:pathLst>
                  <a:path w="588644" h="455394">
                    <a:moveTo>
                      <a:pt x="309680" y="85964"/>
                    </a:moveTo>
                    <a:cubicBezTo>
                      <a:pt x="299912" y="86263"/>
                      <a:pt x="292114" y="89555"/>
                      <a:pt x="286288" y="95843"/>
                    </a:cubicBezTo>
                    <a:lnTo>
                      <a:pt x="285859" y="96513"/>
                    </a:lnTo>
                    <a:lnTo>
                      <a:pt x="275145" y="90512"/>
                    </a:lnTo>
                    <a:cubicBezTo>
                      <a:pt x="270895" y="89157"/>
                      <a:pt x="265993" y="88460"/>
                      <a:pt x="260438" y="88421"/>
                    </a:cubicBezTo>
                    <a:lnTo>
                      <a:pt x="119596" y="88421"/>
                    </a:lnTo>
                    <a:cubicBezTo>
                      <a:pt x="108486" y="88498"/>
                      <a:pt x="99987" y="91209"/>
                      <a:pt x="94100" y="96555"/>
                    </a:cubicBezTo>
                    <a:cubicBezTo>
                      <a:pt x="88212" y="101901"/>
                      <a:pt x="85243" y="109420"/>
                      <a:pt x="85192" y="119114"/>
                    </a:cubicBezTo>
                    <a:cubicBezTo>
                      <a:pt x="85243" y="128450"/>
                      <a:pt x="88212" y="135867"/>
                      <a:pt x="94100" y="141366"/>
                    </a:cubicBezTo>
                    <a:cubicBezTo>
                      <a:pt x="99987" y="146865"/>
                      <a:pt x="108486" y="149679"/>
                      <a:pt x="119596" y="149806"/>
                    </a:cubicBezTo>
                    <a:lnTo>
                      <a:pt x="156867" y="149806"/>
                    </a:lnTo>
                    <a:lnTo>
                      <a:pt x="156867" y="347222"/>
                    </a:lnTo>
                    <a:cubicBezTo>
                      <a:pt x="157046" y="358903"/>
                      <a:pt x="160167" y="367692"/>
                      <a:pt x="166229" y="373588"/>
                    </a:cubicBezTo>
                    <a:cubicBezTo>
                      <a:pt x="172291" y="379484"/>
                      <a:pt x="180220" y="382437"/>
                      <a:pt x="190017" y="382445"/>
                    </a:cubicBezTo>
                    <a:cubicBezTo>
                      <a:pt x="199814" y="382437"/>
                      <a:pt x="207743" y="379484"/>
                      <a:pt x="213805" y="373588"/>
                    </a:cubicBezTo>
                    <a:cubicBezTo>
                      <a:pt x="219867" y="367692"/>
                      <a:pt x="222988" y="358903"/>
                      <a:pt x="223167" y="347222"/>
                    </a:cubicBezTo>
                    <a:lnTo>
                      <a:pt x="223167" y="149806"/>
                    </a:lnTo>
                    <a:lnTo>
                      <a:pt x="260438" y="149806"/>
                    </a:lnTo>
                    <a:cubicBezTo>
                      <a:pt x="265993" y="149743"/>
                      <a:pt x="270895" y="149007"/>
                      <a:pt x="275145" y="147600"/>
                    </a:cubicBezTo>
                    <a:lnTo>
                      <a:pt x="284243" y="142343"/>
                    </a:lnTo>
                    <a:lnTo>
                      <a:pt x="284291" y="142474"/>
                    </a:lnTo>
                    <a:lnTo>
                      <a:pt x="365371" y="347228"/>
                    </a:lnTo>
                    <a:cubicBezTo>
                      <a:pt x="368237" y="355861"/>
                      <a:pt x="372128" y="363778"/>
                      <a:pt x="377042" y="370979"/>
                    </a:cubicBezTo>
                    <a:cubicBezTo>
                      <a:pt x="381955" y="378179"/>
                      <a:pt x="390350" y="382001"/>
                      <a:pt x="402225" y="382445"/>
                    </a:cubicBezTo>
                    <a:cubicBezTo>
                      <a:pt x="414101" y="382001"/>
                      <a:pt x="422495" y="378179"/>
                      <a:pt x="427409" y="370979"/>
                    </a:cubicBezTo>
                    <a:cubicBezTo>
                      <a:pt x="432323" y="363778"/>
                      <a:pt x="436213" y="355861"/>
                      <a:pt x="439080" y="347228"/>
                    </a:cubicBezTo>
                    <a:lnTo>
                      <a:pt x="521798" y="142474"/>
                    </a:lnTo>
                    <a:cubicBezTo>
                      <a:pt x="522983" y="139702"/>
                      <a:pt x="524399" y="135828"/>
                      <a:pt x="526045" y="130855"/>
                    </a:cubicBezTo>
                    <a:cubicBezTo>
                      <a:pt x="527692" y="125881"/>
                      <a:pt x="528596" y="121701"/>
                      <a:pt x="528758" y="118314"/>
                    </a:cubicBezTo>
                    <a:cubicBezTo>
                      <a:pt x="528613" y="109620"/>
                      <a:pt x="525627" y="102130"/>
                      <a:pt x="519801" y="95843"/>
                    </a:cubicBezTo>
                    <a:cubicBezTo>
                      <a:pt x="513974" y="89555"/>
                      <a:pt x="506177" y="86263"/>
                      <a:pt x="496409" y="85964"/>
                    </a:cubicBezTo>
                    <a:cubicBezTo>
                      <a:pt x="484329" y="86263"/>
                      <a:pt x="475832" y="89351"/>
                      <a:pt x="470918" y="95228"/>
                    </a:cubicBezTo>
                    <a:cubicBezTo>
                      <a:pt x="466004" y="101106"/>
                      <a:pt x="462216" y="107982"/>
                      <a:pt x="459555" y="115857"/>
                    </a:cubicBezTo>
                    <a:lnTo>
                      <a:pt x="403044" y="264917"/>
                    </a:lnTo>
                    <a:lnTo>
                      <a:pt x="346534" y="115857"/>
                    </a:lnTo>
                    <a:cubicBezTo>
                      <a:pt x="343873" y="107982"/>
                      <a:pt x="340085" y="101106"/>
                      <a:pt x="335171" y="95228"/>
                    </a:cubicBezTo>
                    <a:cubicBezTo>
                      <a:pt x="330257" y="89351"/>
                      <a:pt x="321760" y="86263"/>
                      <a:pt x="309680" y="85964"/>
                    </a:cubicBezTo>
                    <a:close/>
                    <a:moveTo>
                      <a:pt x="0" y="0"/>
                    </a:moveTo>
                    <a:lnTo>
                      <a:pt x="588644" y="0"/>
                    </a:lnTo>
                    <a:lnTo>
                      <a:pt x="588644" y="455394"/>
                    </a:lnTo>
                    <a:lnTo>
                      <a:pt x="0" y="4553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rgbClr val="C00000"/>
                  </a:solidFill>
                  <a:latin typeface="Akrobat" panose="00000600000000000000" pitchFamily="50" charset="-18"/>
                  <a:sym typeface="Akrobat" panose="00000600000000000000" pitchFamily="50" charset="-1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41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305DF73C-A32E-4BB1-B6BC-2A34C520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976"/>
            <a:ext cx="10515600" cy="60939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Klíčové výsledky analýzy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3552B-F9AE-4351-9BF4-45A2BEB1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2</a:t>
            </a:fld>
            <a:endParaRPr lang="en-US">
              <a:sym typeface="Akrobat" panose="00000600000000000000" pitchFamily="50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B9A647-6838-428F-9008-73614A301993}"/>
              </a:ext>
            </a:extLst>
          </p:cNvPr>
          <p:cNvSpPr txBox="1"/>
          <p:nvPr/>
        </p:nvSpPr>
        <p:spPr>
          <a:xfrm>
            <a:off x="838200" y="1180374"/>
            <a:ext cx="10713720" cy="544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Sérii #kulturažije spustila internetová televize MALL.TV v reakci na mimořádná opatření omezující divadelní, hudební, filmová a další umělecká představení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sledovaném období od 8.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března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10. června 2020 vyšlo napříč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mediatypy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celkem 1 120 článků podporujících </a:t>
            </a:r>
            <a:r>
              <a:rPr lang="cs-C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ohroženou českou kulturu a její tvůrce, kteří ze dne na den přišli o práci.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o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brandované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výstupy, tzn. takové obsahující klíčová slova #kulturažije nebo MALL.TV ve spojení s jednotlivými přenosy a záznamy, a to v mediálně vysoce exponované době</a:t>
            </a:r>
            <a:r>
              <a:rPr lang="cs-CZ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Primárně přitom byly publikovány ve zpravodajské a kulturně-umělecké kategorii a 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edakční prostor jim věnovaly jak největší mediální domy, tak veřejnoprávní média (kromě ČT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Čro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také ČTK), což svědčí o celospolečenském přesahu  tématu. Žádný z výstupů nevykazuje negativní sentiment.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mediální analýzy jsou tři přílohy obsahující export všech mediálních příspěvků s jejich titulkem,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perexem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mediálními daty (tištěný/prodaný náklad a čtenost, resp. návštěvnost a zásah), u online médií je uveden také odkaz na zdroj.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mediální analýze byly využity nástroje společnosti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3552B-F9AE-4351-9BF4-45A2BEB1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3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8" name="Obrázek 7" descr="Obsah obrázku papírnictví, tužka&#10;&#10;Popis byl vytvořen automaticky">
            <a:extLst>
              <a:ext uri="{FF2B5EF4-FFF2-40B4-BE49-F238E27FC236}">
                <a16:creationId xmlns:a16="http://schemas.microsoft.com/office/drawing/2014/main" id="{78B9BF17-612B-4FAB-BD9B-045E674859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0" y="48126"/>
            <a:ext cx="12192000" cy="55924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4E22A0-33EF-4420-9377-7398651D46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203" b="9639"/>
          <a:stretch/>
        </p:blipFill>
        <p:spPr>
          <a:xfrm>
            <a:off x="0" y="5664545"/>
            <a:ext cx="12192000" cy="11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E387DD-147D-4C94-B35E-0E89EAFFA3A9}"/>
              </a:ext>
            </a:extLst>
          </p:cNvPr>
          <p:cNvCxnSpPr>
            <a:cxnSpLocks/>
          </p:cNvCxnSpPr>
          <p:nvPr/>
        </p:nvCxnSpPr>
        <p:spPr>
          <a:xfrm>
            <a:off x="0" y="3352800"/>
            <a:ext cx="1153160" cy="0"/>
          </a:xfrm>
          <a:prstGeom prst="line">
            <a:avLst/>
          </a:pr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Shape 2571">
            <a:extLst>
              <a:ext uri="{FF2B5EF4-FFF2-40B4-BE49-F238E27FC236}">
                <a16:creationId xmlns:a16="http://schemas.microsoft.com/office/drawing/2014/main" id="{50507E60-22A2-4592-B78C-1420528818A5}"/>
              </a:ext>
            </a:extLst>
          </p:cNvPr>
          <p:cNvSpPr/>
          <p:nvPr/>
        </p:nvSpPr>
        <p:spPr>
          <a:xfrm>
            <a:off x="1371600" y="2881023"/>
            <a:ext cx="1111195" cy="111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6" name="Shape 2546">
            <a:extLst>
              <a:ext uri="{FF2B5EF4-FFF2-40B4-BE49-F238E27FC236}">
                <a16:creationId xmlns:a16="http://schemas.microsoft.com/office/drawing/2014/main" id="{78860CBB-1EC1-4A09-AD6E-7E03DCD3CB94}"/>
              </a:ext>
            </a:extLst>
          </p:cNvPr>
          <p:cNvSpPr/>
          <p:nvPr/>
        </p:nvSpPr>
        <p:spPr>
          <a:xfrm>
            <a:off x="1560607" y="3132514"/>
            <a:ext cx="565741" cy="46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4D40A2B-662E-4744-BD91-0D82FAA48DE8}"/>
              </a:ext>
            </a:extLst>
          </p:cNvPr>
          <p:cNvSpPr/>
          <p:nvPr/>
        </p:nvSpPr>
        <p:spPr>
          <a:xfrm>
            <a:off x="2069658" y="664713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444B7B-B941-4467-A8FA-DE0359C16498}"/>
              </a:ext>
            </a:extLst>
          </p:cNvPr>
          <p:cNvSpPr/>
          <p:nvPr/>
        </p:nvSpPr>
        <p:spPr>
          <a:xfrm flipV="1">
            <a:off x="2069658" y="4198786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878DD8-EB87-4D18-81DD-AFDAAFF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4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11" name="Obrázek 10" descr="Obsah obrázku text, mapa&#10;&#10;Popis byl vytvořen automaticky">
            <a:extLst>
              <a:ext uri="{FF2B5EF4-FFF2-40B4-BE49-F238E27FC236}">
                <a16:creationId xmlns:a16="http://schemas.microsoft.com/office/drawing/2014/main" id="{054FD97D-0604-49BA-B794-E450ED34C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65" y="807479"/>
            <a:ext cx="5385808" cy="53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3552B-F9AE-4351-9BF4-45A2BEB1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5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5" name="Obrázek 4" descr="Obsah obrázku papírnictví, tužka, vsedě, černá&#10;&#10;Popis byl vytvořen automaticky">
            <a:extLst>
              <a:ext uri="{FF2B5EF4-FFF2-40B4-BE49-F238E27FC236}">
                <a16:creationId xmlns:a16="http://schemas.microsoft.com/office/drawing/2014/main" id="{5E29EB0E-CC58-4090-BA17-D24A1BEC4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8"/>
          <a:stretch/>
        </p:blipFill>
        <p:spPr>
          <a:xfrm>
            <a:off x="2" y="32084"/>
            <a:ext cx="12192000" cy="56703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C3E0B0-701D-4BCA-94F3-BF7300C105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143" b="11459"/>
          <a:stretch/>
        </p:blipFill>
        <p:spPr>
          <a:xfrm>
            <a:off x="0" y="5728041"/>
            <a:ext cx="12192000" cy="10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6023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E387DD-147D-4C94-B35E-0E89EAFFA3A9}"/>
              </a:ext>
            </a:extLst>
          </p:cNvPr>
          <p:cNvCxnSpPr>
            <a:cxnSpLocks/>
          </p:cNvCxnSpPr>
          <p:nvPr/>
        </p:nvCxnSpPr>
        <p:spPr>
          <a:xfrm>
            <a:off x="0" y="3352800"/>
            <a:ext cx="1153160" cy="0"/>
          </a:xfrm>
          <a:prstGeom prst="line">
            <a:avLst/>
          </a:pr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Shape 2571">
            <a:extLst>
              <a:ext uri="{FF2B5EF4-FFF2-40B4-BE49-F238E27FC236}">
                <a16:creationId xmlns:a16="http://schemas.microsoft.com/office/drawing/2014/main" id="{50507E60-22A2-4592-B78C-1420528818A5}"/>
              </a:ext>
            </a:extLst>
          </p:cNvPr>
          <p:cNvSpPr/>
          <p:nvPr/>
        </p:nvSpPr>
        <p:spPr>
          <a:xfrm>
            <a:off x="1371600" y="2881023"/>
            <a:ext cx="1111195" cy="111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6" name="Shape 2546">
            <a:extLst>
              <a:ext uri="{FF2B5EF4-FFF2-40B4-BE49-F238E27FC236}">
                <a16:creationId xmlns:a16="http://schemas.microsoft.com/office/drawing/2014/main" id="{78860CBB-1EC1-4A09-AD6E-7E03DCD3CB94}"/>
              </a:ext>
            </a:extLst>
          </p:cNvPr>
          <p:cNvSpPr/>
          <p:nvPr/>
        </p:nvSpPr>
        <p:spPr>
          <a:xfrm>
            <a:off x="1560607" y="3132514"/>
            <a:ext cx="565741" cy="46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4D40A2B-662E-4744-BD91-0D82FAA48DE8}"/>
              </a:ext>
            </a:extLst>
          </p:cNvPr>
          <p:cNvSpPr/>
          <p:nvPr/>
        </p:nvSpPr>
        <p:spPr>
          <a:xfrm>
            <a:off x="2069658" y="566033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444B7B-B941-4467-A8FA-DE0359C16498}"/>
              </a:ext>
            </a:extLst>
          </p:cNvPr>
          <p:cNvSpPr/>
          <p:nvPr/>
        </p:nvSpPr>
        <p:spPr>
          <a:xfrm flipV="1">
            <a:off x="2069658" y="4198786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878DD8-EB87-4D18-81DD-AFDAAFF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6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1752123F-424F-404B-8CAF-6F58B2CF6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95" y="733423"/>
            <a:ext cx="7241406" cy="54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E387DD-147D-4C94-B35E-0E89EAFFA3A9}"/>
              </a:ext>
            </a:extLst>
          </p:cNvPr>
          <p:cNvCxnSpPr>
            <a:cxnSpLocks/>
          </p:cNvCxnSpPr>
          <p:nvPr/>
        </p:nvCxnSpPr>
        <p:spPr>
          <a:xfrm>
            <a:off x="0" y="3352800"/>
            <a:ext cx="1153160" cy="0"/>
          </a:xfrm>
          <a:prstGeom prst="line">
            <a:avLst/>
          </a:pr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Shape 2571">
            <a:extLst>
              <a:ext uri="{FF2B5EF4-FFF2-40B4-BE49-F238E27FC236}">
                <a16:creationId xmlns:a16="http://schemas.microsoft.com/office/drawing/2014/main" id="{50507E60-22A2-4592-B78C-1420528818A5}"/>
              </a:ext>
            </a:extLst>
          </p:cNvPr>
          <p:cNvSpPr/>
          <p:nvPr/>
        </p:nvSpPr>
        <p:spPr>
          <a:xfrm>
            <a:off x="1371600" y="2881023"/>
            <a:ext cx="1111195" cy="111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6" name="Shape 2546">
            <a:extLst>
              <a:ext uri="{FF2B5EF4-FFF2-40B4-BE49-F238E27FC236}">
                <a16:creationId xmlns:a16="http://schemas.microsoft.com/office/drawing/2014/main" id="{78860CBB-1EC1-4A09-AD6E-7E03DCD3CB94}"/>
              </a:ext>
            </a:extLst>
          </p:cNvPr>
          <p:cNvSpPr/>
          <p:nvPr/>
        </p:nvSpPr>
        <p:spPr>
          <a:xfrm>
            <a:off x="1560607" y="3132514"/>
            <a:ext cx="565741" cy="46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4D40A2B-662E-4744-BD91-0D82FAA48DE8}"/>
              </a:ext>
            </a:extLst>
          </p:cNvPr>
          <p:cNvSpPr/>
          <p:nvPr/>
        </p:nvSpPr>
        <p:spPr>
          <a:xfrm>
            <a:off x="2069658" y="664713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444B7B-B941-4467-A8FA-DE0359C16498}"/>
              </a:ext>
            </a:extLst>
          </p:cNvPr>
          <p:cNvSpPr/>
          <p:nvPr/>
        </p:nvSpPr>
        <p:spPr>
          <a:xfrm flipV="1">
            <a:off x="2069658" y="4198786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878DD8-EB87-4D18-81DD-AFDAAFF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7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48F2803-75CA-42AF-87C1-5741E7634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04" y="877789"/>
            <a:ext cx="7094923" cy="52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9227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3173A58D-DEA6-430B-9953-CE1DDA5C1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75"/>
            <a:ext cx="5906650" cy="6349648"/>
          </a:xfrm>
          <a:prstGeom prst="rect">
            <a:avLst/>
          </a:prstGeo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7869A5A3-A2D8-440B-AF6B-24785EDD84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77089"/>
            <a:ext cx="5906650" cy="45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04FFFC-4537-4B01-8FFA-2B0B0F10EB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04FFFC-4537-4B01-8FFA-2B0B0F10E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E387DD-147D-4C94-B35E-0E89EAFFA3A9}"/>
              </a:ext>
            </a:extLst>
          </p:cNvPr>
          <p:cNvCxnSpPr>
            <a:cxnSpLocks/>
          </p:cNvCxnSpPr>
          <p:nvPr/>
        </p:nvCxnSpPr>
        <p:spPr>
          <a:xfrm>
            <a:off x="0" y="3352800"/>
            <a:ext cx="1153160" cy="0"/>
          </a:xfrm>
          <a:prstGeom prst="line">
            <a:avLst/>
          </a:pr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Shape 2571">
            <a:extLst>
              <a:ext uri="{FF2B5EF4-FFF2-40B4-BE49-F238E27FC236}">
                <a16:creationId xmlns:a16="http://schemas.microsoft.com/office/drawing/2014/main" id="{50507E60-22A2-4592-B78C-1420528818A5}"/>
              </a:ext>
            </a:extLst>
          </p:cNvPr>
          <p:cNvSpPr/>
          <p:nvPr/>
        </p:nvSpPr>
        <p:spPr>
          <a:xfrm>
            <a:off x="1371600" y="2881023"/>
            <a:ext cx="1111195" cy="111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6" name="Shape 2546">
            <a:extLst>
              <a:ext uri="{FF2B5EF4-FFF2-40B4-BE49-F238E27FC236}">
                <a16:creationId xmlns:a16="http://schemas.microsoft.com/office/drawing/2014/main" id="{78860CBB-1EC1-4A09-AD6E-7E03DCD3CB94}"/>
              </a:ext>
            </a:extLst>
          </p:cNvPr>
          <p:cNvSpPr/>
          <p:nvPr/>
        </p:nvSpPr>
        <p:spPr>
          <a:xfrm>
            <a:off x="1560607" y="3132514"/>
            <a:ext cx="565741" cy="46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krobat" panose="00000600000000000000" pitchFamily="50" charset="-18"/>
              <a:ea typeface="Source Sans Pro Light" charset="0"/>
              <a:cs typeface="Source Sans Pro Light" charset="0"/>
              <a:sym typeface="Akrobat" panose="00000600000000000000" pitchFamily="50" charset="-18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4D40A2B-662E-4744-BD91-0D82FAA48DE8}"/>
              </a:ext>
            </a:extLst>
          </p:cNvPr>
          <p:cNvSpPr/>
          <p:nvPr/>
        </p:nvSpPr>
        <p:spPr>
          <a:xfrm>
            <a:off x="2069658" y="664713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444B7B-B941-4467-A8FA-DE0359C16498}"/>
              </a:ext>
            </a:extLst>
          </p:cNvPr>
          <p:cNvSpPr/>
          <p:nvPr/>
        </p:nvSpPr>
        <p:spPr>
          <a:xfrm flipV="1">
            <a:off x="2069658" y="4198786"/>
            <a:ext cx="8476422" cy="2108421"/>
          </a:xfrm>
          <a:custGeom>
            <a:avLst/>
            <a:gdLst>
              <a:gd name="connsiteX0" fmla="*/ 0 w 9067800"/>
              <a:gd name="connsiteY0" fmla="*/ 2255520 h 2255520"/>
              <a:gd name="connsiteX1" fmla="*/ 807720 w 9067800"/>
              <a:gd name="connsiteY1" fmla="*/ 0 h 2255520"/>
              <a:gd name="connsiteX2" fmla="*/ 9067800 w 9067800"/>
              <a:gd name="connsiteY2" fmla="*/ 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2255520">
                <a:moveTo>
                  <a:pt x="0" y="2255520"/>
                </a:moveTo>
                <a:lnTo>
                  <a:pt x="807720" y="0"/>
                </a:lnTo>
                <a:lnTo>
                  <a:pt x="9067800" y="0"/>
                </a:lnTo>
              </a:path>
            </a:pathLst>
          </a:custGeom>
          <a:noFill/>
          <a:ln w="19050" cap="rnd">
            <a:solidFill>
              <a:schemeClr val="bg1">
                <a:alpha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krobat" panose="00000600000000000000" pitchFamily="50" charset="-18"/>
              <a:sym typeface="Akrobat" panose="00000600000000000000" pitchFamily="50" charset="-18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878DD8-EB87-4D18-81DD-AFDAAFF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537097"/>
            <a:ext cx="502920" cy="184666"/>
          </a:xfrm>
        </p:spPr>
        <p:txBody>
          <a:bodyPr/>
          <a:lstStyle/>
          <a:p>
            <a:fld id="{AD76B0A3-B86F-4E72-B68D-07101A72B849}" type="slidenum">
              <a:rPr lang="en-US" smtClean="0">
                <a:sym typeface="Akrobat" panose="00000600000000000000" pitchFamily="50" charset="-18"/>
              </a:rPr>
              <a:pPr/>
              <a:t>9</a:t>
            </a:fld>
            <a:endParaRPr lang="en-US">
              <a:sym typeface="Akrobat" panose="00000600000000000000" pitchFamily="50" charset="-18"/>
            </a:endParaRPr>
          </a:p>
        </p:txBody>
      </p:sp>
      <p:pic>
        <p:nvPicPr>
          <p:cNvPr id="10" name="Obrázek 9" descr="Obsah obrázku text, mapa&#10;&#10;Popis byl vytvořen automaticky">
            <a:extLst>
              <a:ext uri="{FF2B5EF4-FFF2-40B4-BE49-F238E27FC236}">
                <a16:creationId xmlns:a16="http://schemas.microsoft.com/office/drawing/2014/main" id="{2A171164-DFEF-4C97-B041-C328A3E3E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65" y="793057"/>
            <a:ext cx="5385807" cy="53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C6A3B87E74D40ACFA02A51C20746E" ma:contentTypeVersion="8" ma:contentTypeDescription="Create a new document." ma:contentTypeScope="" ma:versionID="5127f7709947f9779963dbd7e0b658b3">
  <xsd:schema xmlns:xsd="http://www.w3.org/2001/XMLSchema" xmlns:xs="http://www.w3.org/2001/XMLSchema" xmlns:p="http://schemas.microsoft.com/office/2006/metadata/properties" xmlns:ns2="e36a6cbe-27ab-45df-849b-79d63f119e85" xmlns:ns3="c4fb8c67-794d-462b-896b-0683c539bffb" targetNamespace="http://schemas.microsoft.com/office/2006/metadata/properties" ma:root="true" ma:fieldsID="3edd7ce934e80cd17b04015200566eba" ns2:_="" ns3:_="">
    <xsd:import namespace="e36a6cbe-27ab-45df-849b-79d63f119e85"/>
    <xsd:import namespace="c4fb8c67-794d-462b-896b-0683c539b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a6cbe-27ab-45df-849b-79d63f119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b8c67-794d-462b-896b-0683c539bf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519FFA-7EC0-490D-87EE-BB1B7C591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a6cbe-27ab-45df-849b-79d63f119e85"/>
    <ds:schemaRef ds:uri="c4fb8c67-794d-462b-896b-0683c539b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3142C1-3D93-4173-B959-C382B7CC9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95689-2845-41C9-94B0-5C4FEDED57BB}">
  <ds:schemaRefs>
    <ds:schemaRef ds:uri="http://purl.org/dc/elements/1.1/"/>
    <ds:schemaRef ds:uri="http://schemas.microsoft.com/office/2006/metadata/properties"/>
    <ds:schemaRef ds:uri="http://purl.org/dc/terms/"/>
    <ds:schemaRef ds:uri="e36a6cbe-27ab-45df-849b-79d63f119e85"/>
    <ds:schemaRef ds:uri="http://purl.org/dc/dcmitype/"/>
    <ds:schemaRef ds:uri="c4fb8c67-794d-462b-896b-0683c539b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317</Words>
  <Application>Microsoft Office PowerPoint</Application>
  <PresentationFormat>Širokoúhlá obrazovka</PresentationFormat>
  <Paragraphs>31</Paragraphs>
  <Slides>13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Akrobat</vt:lpstr>
      <vt:lpstr>Calibri</vt:lpstr>
      <vt:lpstr>Office Theme</vt:lpstr>
      <vt:lpstr>think-cell Slide</vt:lpstr>
      <vt:lpstr>Mediální analýza série #kulturažije</vt:lpstr>
      <vt:lpstr>Klíčové výsledky analýzy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a možnosti spolupráce</dc:title>
  <dc:creator>Josef Krupík</dc:creator>
  <cp:lastModifiedBy>Eva Albrechtová</cp:lastModifiedBy>
  <cp:revision>581</cp:revision>
  <cp:lastPrinted>2019-03-05T09:08:19Z</cp:lastPrinted>
  <dcterms:created xsi:type="dcterms:W3CDTF">2018-12-17T09:38:23Z</dcterms:created>
  <dcterms:modified xsi:type="dcterms:W3CDTF">2020-06-10T12:45:42Z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0x0101004D9C6A3B87E74D40ACFA02A51C20746E</vt:lpwstr>
  </property>
</Properties>
</file>