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7" r:id="rId1"/>
  </p:sldMasterIdLst>
  <p:notesMasterIdLst>
    <p:notesMasterId r:id="rId10"/>
  </p:notesMasterIdLst>
  <p:handoutMasterIdLst>
    <p:handoutMasterId r:id="rId11"/>
  </p:handoutMasterIdLst>
  <p:sldIdLst>
    <p:sldId id="4213" r:id="rId2"/>
    <p:sldId id="4279" r:id="rId3"/>
    <p:sldId id="4289" r:id="rId4"/>
    <p:sldId id="4288" r:id="rId5"/>
    <p:sldId id="740" r:id="rId6"/>
    <p:sldId id="4206" r:id="rId7"/>
    <p:sldId id="4209" r:id="rId8"/>
    <p:sldId id="4287" r:id="rId9"/>
  </p:sldIdLst>
  <p:sldSz cx="12192000" cy="6858000"/>
  <p:notesSz cx="6797675" cy="9926638"/>
  <p:defaultText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xternista.ipsos" initials="e" lastIdx="18" clrIdx="0"/>
  <p:cmAuthor id="2" name="Tereza Horáková - Ipsos" initials="TH-I" lastIdx="7" clrIdx="1"/>
  <p:cmAuthor id="3" name="Magdalena Benova" initials="MB" lastIdx="17" clrIdx="2"/>
  <p:cmAuthor id="4" name="Zora Vasulinova" initials="ZV"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9C"/>
    <a:srgbClr val="404040"/>
    <a:srgbClr val="D9D9D9"/>
    <a:srgbClr val="FFFFFF"/>
    <a:srgbClr val="405A9C"/>
    <a:srgbClr val="BFBFBF"/>
    <a:srgbClr val="FFC5C5"/>
    <a:srgbClr val="FFA7A7"/>
    <a:srgbClr val="FF8989"/>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28" autoAdjust="0"/>
    <p:restoredTop sz="93109" autoAdjust="0"/>
  </p:normalViewPr>
  <p:slideViewPr>
    <p:cSldViewPr showGuides="1">
      <p:cViewPr varScale="1">
        <p:scale>
          <a:sx n="77" d="100"/>
          <a:sy n="77" d="100"/>
        </p:scale>
        <p:origin x="224" y="7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77" d="100"/>
          <a:sy n="77" d="100"/>
        </p:scale>
        <p:origin x="1104" y="108"/>
      </p:cViewPr>
      <p:guideLst>
        <p:guide orient="horz" pos="3126"/>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List_Microsoft_Excelu.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List_Microsoft_Excelu1.xlsx"/></Relationships>
</file>

<file path=ppt/charts/_rels/chart3.xml.rels><?xml version="1.0" encoding="UTF-8" standalone="yes"?>
<Relationships xmlns="http://schemas.openxmlformats.org/package/2006/relationships"><Relationship Id="rId1" Type="http://schemas.openxmlformats.org/officeDocument/2006/relationships/package" Target="../embeddings/List_Microsoft_Excelu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015630734032003"/>
          <c:y val="2.1191531544791701E-2"/>
          <c:w val="0.73984369265967997"/>
          <c:h val="0.90616413541476304"/>
        </c:manualLayout>
      </c:layout>
      <c:barChart>
        <c:barDir val="bar"/>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5800-4389-8DED-722DA3970CC8}"/>
              </c:ext>
            </c:extLst>
          </c:dPt>
          <c:dLbls>
            <c:dLbl>
              <c:idx val="0"/>
              <c:layout>
                <c:manualLayout>
                  <c:x val="0.13325836995367499"/>
                  <c:y val="2.0359024177543601E-2"/>
                </c:manualLayout>
              </c:layout>
              <c:tx>
                <c:rich>
                  <a:bodyPr/>
                  <a:lstStyle/>
                  <a:p>
                    <a:fld id="{CB1CB206-0B31-4A8D-AB88-DBBB48F29547}" type="CELLRANGE">
                      <a:rPr lang="en-US" smtClean="0">
                        <a:latin typeface="Arial" panose="020B0604020202020204" pitchFamily="34" charset="0"/>
                      </a:rPr>
                      <a:pPr/>
                      <a:t>[OBLAST BUNĚK]</a:t>
                    </a:fld>
                    <a:endParaRPr lang="cs-CZ"/>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800-4389-8DED-722DA3970CC8}"/>
                </c:ext>
              </c:extLst>
            </c:dLbl>
            <c:spPr>
              <a:noFill/>
              <a:ln>
                <a:noFill/>
              </a:ln>
              <a:effectLst/>
            </c:spPr>
            <c:txPr>
              <a:bodyPr wrap="square" lIns="38100" tIns="19050" rIns="38100" bIns="19050" anchor="ctr">
                <a:spAutoFit/>
              </a:bodyPr>
              <a:lstStyle/>
              <a:p>
                <a:pPr>
                  <a:defRPr>
                    <a:solidFill>
                      <a:schemeClr val="tx1"/>
                    </a:solidFill>
                  </a:defRPr>
                </a:pPr>
                <a:endParaRPr lang="cs-CZ"/>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c:f>
              <c:strCache>
                <c:ptCount val="1"/>
                <c:pt idx="0">
                  <c:v>Reach in the total population</c:v>
                </c:pt>
              </c:strCache>
            </c:strRef>
          </c:cat>
          <c:val>
            <c:numRef>
              <c:f>Sheet1!$B$2</c:f>
              <c:numCache>
                <c:formatCode>0%</c:formatCode>
                <c:ptCount val="1"/>
                <c:pt idx="0">
                  <c:v>1</c:v>
                </c:pt>
              </c:numCache>
            </c:numRef>
          </c:val>
          <c:extLst>
            <c:ext xmlns:c15="http://schemas.microsoft.com/office/drawing/2012/chart" uri="{02D57815-91ED-43cb-92C2-25804820EDAC}">
              <c15:datalabelsRange>
                <c15:f>Sheet1!$C$2</c15:f>
                <c15:dlblRangeCache>
                  <c:ptCount val="1"/>
                  <c:pt idx="0">
                    <c:v>1%</c:v>
                  </c:pt>
                </c15:dlblRangeCache>
              </c15:datalabelsRange>
            </c:ext>
            <c:ext xmlns:c16="http://schemas.microsoft.com/office/drawing/2014/chart" uri="{C3380CC4-5D6E-409C-BE32-E72D297353CC}">
              <c16:uniqueId val="{00000002-5800-4389-8DED-722DA3970CC8}"/>
            </c:ext>
          </c:extLst>
        </c:ser>
        <c:ser>
          <c:idx val="1"/>
          <c:order val="1"/>
          <c:tx>
            <c:strRef>
              <c:f>Sheet1!$C$1</c:f>
              <c:strCache>
                <c:ptCount val="1"/>
                <c:pt idx="0">
                  <c:v>percentage fig</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5800-4389-8DED-722DA3970CC8}"/>
              </c:ext>
            </c:extLst>
          </c:dPt>
          <c:dLbls>
            <c:delete val="1"/>
          </c:dLbls>
          <c:cat>
            <c:strRef>
              <c:f>Sheet1!$A$2</c:f>
              <c:strCache>
                <c:ptCount val="1"/>
                <c:pt idx="0">
                  <c:v>Reach in the total population</c:v>
                </c:pt>
              </c:strCache>
            </c:strRef>
          </c:cat>
          <c:val>
            <c:numRef>
              <c:f>Sheet1!$C$2</c:f>
              <c:numCache>
                <c:formatCode>0%</c:formatCode>
                <c:ptCount val="1"/>
                <c:pt idx="0">
                  <c:v>9.8300000000000002E-3</c:v>
                </c:pt>
              </c:numCache>
            </c:numRef>
          </c:val>
          <c:extLst>
            <c:ext xmlns:c16="http://schemas.microsoft.com/office/drawing/2014/chart" uri="{C3380CC4-5D6E-409C-BE32-E72D297353CC}">
              <c16:uniqueId val="{00000004-5800-4389-8DED-722DA3970CC8}"/>
            </c:ext>
          </c:extLst>
        </c:ser>
        <c:dLbls>
          <c:dLblPos val="outEnd"/>
          <c:showLegendKey val="0"/>
          <c:showVal val="1"/>
          <c:showCatName val="0"/>
          <c:showSerName val="0"/>
          <c:showPercent val="0"/>
          <c:showBubbleSize val="0"/>
        </c:dLbls>
        <c:gapWidth val="87"/>
        <c:overlap val="100"/>
        <c:axId val="-2110804448"/>
        <c:axId val="-2111020512"/>
      </c:barChart>
      <c:catAx>
        <c:axId val="-2110804448"/>
        <c:scaling>
          <c:orientation val="minMax"/>
        </c:scaling>
        <c:delete val="1"/>
        <c:axPos val="l"/>
        <c:numFmt formatCode="General" sourceLinked="0"/>
        <c:majorTickMark val="out"/>
        <c:minorTickMark val="none"/>
        <c:tickLblPos val="nextTo"/>
        <c:crossAx val="-2111020512"/>
        <c:crosses val="autoZero"/>
        <c:auto val="1"/>
        <c:lblAlgn val="ctr"/>
        <c:lblOffset val="100"/>
        <c:noMultiLvlLbl val="0"/>
      </c:catAx>
      <c:valAx>
        <c:axId val="-2111020512"/>
        <c:scaling>
          <c:orientation val="minMax"/>
          <c:max val="1.5"/>
          <c:min val="0"/>
        </c:scaling>
        <c:delete val="1"/>
        <c:axPos val="b"/>
        <c:numFmt formatCode="0%" sourceLinked="1"/>
        <c:majorTickMark val="out"/>
        <c:minorTickMark val="none"/>
        <c:tickLblPos val="nextTo"/>
        <c:crossAx val="-2110804448"/>
        <c:crosses val="autoZero"/>
        <c:crossBetween val="between"/>
      </c:valAx>
      <c:spPr>
        <a:noFill/>
        <a:ln w="25400">
          <a:noFill/>
        </a:ln>
      </c:spPr>
    </c:plotArea>
    <c:plotVisOnly val="1"/>
    <c:dispBlanksAs val="gap"/>
    <c:showDLblsOverMax val="0"/>
  </c:chart>
  <c:txPr>
    <a:bodyPr/>
    <a:lstStyle/>
    <a:p>
      <a:pPr>
        <a:defRPr sz="2000" b="1">
          <a:solidFill>
            <a:srgbClr val="404040"/>
          </a:solidFill>
          <a:latin typeface="Arial" panose="020B0604020202020204" pitchFamily="34" charset="0"/>
          <a:cs typeface="Arial" panose="020B0604020202020204" pitchFamily="34" charset="0"/>
        </a:defRPr>
      </a:pPr>
      <a:endParaRPr lang="cs-CZ"/>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015630734032003"/>
          <c:y val="2.1191531544791701E-2"/>
          <c:w val="0.73984369265967997"/>
          <c:h val="0.90616413541476304"/>
        </c:manualLayout>
      </c:layout>
      <c:barChart>
        <c:barDir val="bar"/>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B503-4A14-917B-A21B614E1D3D}"/>
              </c:ext>
            </c:extLst>
          </c:dPt>
          <c:dLbls>
            <c:dLbl>
              <c:idx val="0"/>
              <c:layout>
                <c:manualLayout>
                  <c:x val="0.13325836995367499"/>
                  <c:y val="-3.0531322438850799E-2"/>
                </c:manualLayout>
              </c:layout>
              <c:tx>
                <c:rich>
                  <a:bodyPr/>
                  <a:lstStyle/>
                  <a:p>
                    <a:fld id="{119052C3-AC38-4866-9FA2-F46C5CFB8C99}" type="CELLRANGE">
                      <a:rPr lang="en-US" dirty="0">
                        <a:latin typeface="Arial" panose="020B0604020202020204" pitchFamily="34" charset="0"/>
                      </a:rPr>
                      <a:pPr/>
                      <a:t>[OBLAST BUNĚK]</a:t>
                    </a:fld>
                    <a:endParaRPr lang="cs-CZ"/>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503-4A14-917B-A21B614E1D3D}"/>
                </c:ext>
              </c:extLst>
            </c:dLbl>
            <c:spPr>
              <a:noFill/>
              <a:ln>
                <a:noFill/>
              </a:ln>
              <a:effectLst/>
            </c:spPr>
            <c:txPr>
              <a:bodyPr wrap="square" lIns="38100" tIns="19050" rIns="38100" bIns="19050" anchor="ctr">
                <a:spAutoFit/>
              </a:bodyPr>
              <a:lstStyle/>
              <a:p>
                <a:pPr>
                  <a:defRPr>
                    <a:solidFill>
                      <a:schemeClr val="tx1"/>
                    </a:solidFill>
                  </a:defRPr>
                </a:pPr>
                <a:endParaRPr lang="cs-CZ"/>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c:f>
              <c:strCache>
                <c:ptCount val="1"/>
                <c:pt idx="0">
                  <c:v>Reach in the primary target group</c:v>
                </c:pt>
              </c:strCache>
            </c:strRef>
          </c:cat>
          <c:val>
            <c:numRef>
              <c:f>Sheet1!$B$2</c:f>
              <c:numCache>
                <c:formatCode>0%</c:formatCode>
                <c:ptCount val="1"/>
                <c:pt idx="0">
                  <c:v>1</c:v>
                </c:pt>
              </c:numCache>
            </c:numRef>
          </c:val>
          <c:extLst>
            <c:ext xmlns:c15="http://schemas.microsoft.com/office/drawing/2012/chart" uri="{02D57815-91ED-43cb-92C2-25804820EDAC}">
              <c15:datalabelsRange>
                <c15:f>Sheet1!$C$2</c15:f>
                <c15:dlblRangeCache>
                  <c:ptCount val="1"/>
                  <c:pt idx="0">
                    <c:v>2%</c:v>
                  </c:pt>
                </c15:dlblRangeCache>
              </c15:datalabelsRange>
            </c:ext>
            <c:ext xmlns:c16="http://schemas.microsoft.com/office/drawing/2014/chart" uri="{C3380CC4-5D6E-409C-BE32-E72D297353CC}">
              <c16:uniqueId val="{00000002-B503-4A14-917B-A21B614E1D3D}"/>
            </c:ext>
          </c:extLst>
        </c:ser>
        <c:ser>
          <c:idx val="1"/>
          <c:order val="1"/>
          <c:tx>
            <c:strRef>
              <c:f>Sheet1!$C$1</c:f>
              <c:strCache>
                <c:ptCount val="1"/>
                <c:pt idx="0">
                  <c:v>percentage fig</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3-B503-4A14-917B-A21B614E1D3D}"/>
              </c:ext>
            </c:extLst>
          </c:dPt>
          <c:dLbls>
            <c:delete val="1"/>
          </c:dLbls>
          <c:cat>
            <c:strRef>
              <c:f>Sheet1!$A$2</c:f>
              <c:strCache>
                <c:ptCount val="1"/>
                <c:pt idx="0">
                  <c:v>Reach in the primary target group</c:v>
                </c:pt>
              </c:strCache>
            </c:strRef>
          </c:cat>
          <c:val>
            <c:numRef>
              <c:f>Sheet1!$C$2</c:f>
              <c:numCache>
                <c:formatCode>0%</c:formatCode>
                <c:ptCount val="1"/>
                <c:pt idx="0">
                  <c:v>2.2110000000000001E-2</c:v>
                </c:pt>
              </c:numCache>
            </c:numRef>
          </c:val>
          <c:extLst>
            <c:ext xmlns:c16="http://schemas.microsoft.com/office/drawing/2014/chart" uri="{C3380CC4-5D6E-409C-BE32-E72D297353CC}">
              <c16:uniqueId val="{00000004-B503-4A14-917B-A21B614E1D3D}"/>
            </c:ext>
          </c:extLst>
        </c:ser>
        <c:dLbls>
          <c:dLblPos val="outEnd"/>
          <c:showLegendKey val="0"/>
          <c:showVal val="1"/>
          <c:showCatName val="0"/>
          <c:showSerName val="0"/>
          <c:showPercent val="0"/>
          <c:showBubbleSize val="0"/>
        </c:dLbls>
        <c:gapWidth val="87"/>
        <c:overlap val="100"/>
        <c:axId val="-2131561600"/>
        <c:axId val="-2131573152"/>
      </c:barChart>
      <c:catAx>
        <c:axId val="-2131561600"/>
        <c:scaling>
          <c:orientation val="maxMin"/>
        </c:scaling>
        <c:delete val="1"/>
        <c:axPos val="l"/>
        <c:numFmt formatCode="General" sourceLinked="0"/>
        <c:majorTickMark val="out"/>
        <c:minorTickMark val="none"/>
        <c:tickLblPos val="nextTo"/>
        <c:crossAx val="-2131573152"/>
        <c:crosses val="autoZero"/>
        <c:auto val="1"/>
        <c:lblAlgn val="ctr"/>
        <c:lblOffset val="100"/>
        <c:noMultiLvlLbl val="0"/>
      </c:catAx>
      <c:valAx>
        <c:axId val="-2131573152"/>
        <c:scaling>
          <c:orientation val="minMax"/>
          <c:max val="1.5"/>
          <c:min val="0"/>
        </c:scaling>
        <c:delete val="1"/>
        <c:axPos val="t"/>
        <c:numFmt formatCode="0%" sourceLinked="1"/>
        <c:majorTickMark val="out"/>
        <c:minorTickMark val="none"/>
        <c:tickLblPos val="nextTo"/>
        <c:crossAx val="-2131561600"/>
        <c:crosses val="autoZero"/>
        <c:crossBetween val="between"/>
      </c:valAx>
      <c:spPr>
        <a:noFill/>
        <a:ln w="25400">
          <a:noFill/>
        </a:ln>
      </c:spPr>
    </c:plotArea>
    <c:plotVisOnly val="1"/>
    <c:dispBlanksAs val="gap"/>
    <c:showDLblsOverMax val="0"/>
  </c:chart>
  <c:txPr>
    <a:bodyPr/>
    <a:lstStyle/>
    <a:p>
      <a:pPr>
        <a:defRPr sz="2000" b="1">
          <a:solidFill>
            <a:srgbClr val="404040"/>
          </a:solidFill>
          <a:latin typeface="Arial" panose="020B0604020202020204" pitchFamily="34" charset="0"/>
          <a:cs typeface="Arial" panose="020B0604020202020204" pitchFamily="34" charset="0"/>
        </a:defRPr>
      </a:pPr>
      <a:endParaRPr lang="cs-CZ"/>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569184586598601E-2"/>
          <c:y val="2.0706445465423801E-2"/>
          <c:w val="0.98243076120847395"/>
          <c:h val="0.95638711202375504"/>
        </c:manualLayout>
      </c:layout>
      <c:barChart>
        <c:barDir val="bar"/>
        <c:grouping val="clustered"/>
        <c:varyColors val="0"/>
        <c:ser>
          <c:idx val="1"/>
          <c:order val="0"/>
          <c:tx>
            <c:strRef>
              <c:f>Sheet1!$B$1</c:f>
              <c:strCache>
                <c:ptCount val="1"/>
                <c:pt idx="0">
                  <c:v>Population</c:v>
                </c:pt>
              </c:strCache>
            </c:strRef>
          </c:tx>
          <c:spPr>
            <a:solidFill>
              <a:schemeClr val="accent1"/>
            </a:solidFill>
            <a:ln w="25407">
              <a:noFill/>
            </a:ln>
          </c:spPr>
          <c:invertIfNegative val="0"/>
          <c:dLbls>
            <c:numFmt formatCode="#,##0" sourceLinked="0"/>
            <c:spPr>
              <a:noFill/>
              <a:ln w="25407">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1"/>
                <c:pt idx="0">
                  <c:v>Unique</c:v>
                </c:pt>
                <c:pt idx="1">
                  <c:v>Enjoyable to watch</c:v>
                </c:pt>
                <c:pt idx="2">
                  <c:v>Told me something new</c:v>
                </c:pt>
                <c:pt idx="3">
                  <c:v>Made me feel good about the brand</c:v>
                </c:pt>
                <c:pt idx="4">
                  <c:v>Increased my interest about the brand</c:v>
                </c:pt>
                <c:pt idx="5">
                  <c:v>Motivated me to buy the brand</c:v>
                </c:pt>
                <c:pt idx="6">
                  <c:v>I'm getting tired of seeing the ad</c:v>
                </c:pt>
                <c:pt idx="7">
                  <c:v>Is for people like me</c:v>
                </c:pt>
                <c:pt idx="8">
                  <c:v>People will talk about the ad</c:v>
                </c:pt>
                <c:pt idx="9">
                  <c:v>Is believable</c:v>
                </c:pt>
                <c:pt idx="10">
                  <c:v>Shows that Sonicare cleans teeth better than a regular toothbrush</c:v>
                </c:pt>
              </c:strCache>
            </c:strRef>
          </c:cat>
          <c:val>
            <c:numRef>
              <c:f>Sheet1!$B$2:$B$13</c:f>
              <c:numCache>
                <c:formatCode>0</c:formatCode>
                <c:ptCount val="11"/>
                <c:pt idx="0">
                  <c:v>40</c:v>
                </c:pt>
                <c:pt idx="1">
                  <c:v>40</c:v>
                </c:pt>
                <c:pt idx="2">
                  <c:v>30</c:v>
                </c:pt>
                <c:pt idx="3">
                  <c:v>30</c:v>
                </c:pt>
                <c:pt idx="4">
                  <c:v>40</c:v>
                </c:pt>
                <c:pt idx="5">
                  <c:v>46.667000000000002</c:v>
                </c:pt>
                <c:pt idx="6">
                  <c:v>26.667000000000002</c:v>
                </c:pt>
                <c:pt idx="7">
                  <c:v>50</c:v>
                </c:pt>
                <c:pt idx="8">
                  <c:v>33.332999999999998</c:v>
                </c:pt>
                <c:pt idx="9">
                  <c:v>40</c:v>
                </c:pt>
                <c:pt idx="10">
                  <c:v>46.667000000000002</c:v>
                </c:pt>
              </c:numCache>
            </c:numRef>
          </c:val>
          <c:extLst>
            <c:ext xmlns:c16="http://schemas.microsoft.com/office/drawing/2014/chart" uri="{C3380CC4-5D6E-409C-BE32-E72D297353CC}">
              <c16:uniqueId val="{00000000-0570-4E03-84CA-F5D6B4A81043}"/>
            </c:ext>
          </c:extLst>
        </c:ser>
        <c:ser>
          <c:idx val="0"/>
          <c:order val="1"/>
          <c:tx>
            <c:strRef>
              <c:f>Sheet1!$C$1</c:f>
              <c:strCache>
                <c:ptCount val="1"/>
                <c:pt idx="0">
                  <c:v>Reklama 2</c:v>
                </c:pt>
              </c:strCache>
            </c:strRef>
          </c:tx>
          <c:spPr>
            <a:solidFill>
              <a:schemeClr val="accent2"/>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1"/>
                <c:pt idx="0">
                  <c:v>Unique</c:v>
                </c:pt>
                <c:pt idx="1">
                  <c:v>Enjoyable to watch</c:v>
                </c:pt>
                <c:pt idx="2">
                  <c:v>Told me something new</c:v>
                </c:pt>
                <c:pt idx="3">
                  <c:v>Made me feel good about the brand</c:v>
                </c:pt>
                <c:pt idx="4">
                  <c:v>Increased my interest about the brand</c:v>
                </c:pt>
                <c:pt idx="5">
                  <c:v>Motivated me to buy the brand</c:v>
                </c:pt>
                <c:pt idx="6">
                  <c:v>I'm getting tired of seeing the ad</c:v>
                </c:pt>
                <c:pt idx="7">
                  <c:v>Is for people like me</c:v>
                </c:pt>
                <c:pt idx="8">
                  <c:v>People will talk about the ad</c:v>
                </c:pt>
                <c:pt idx="9">
                  <c:v>Is believable</c:v>
                </c:pt>
                <c:pt idx="10">
                  <c:v>Shows that Sonicare cleans teeth better than a regular toothbrush</c:v>
                </c:pt>
              </c:strCache>
            </c:strRef>
          </c:cat>
          <c:val>
            <c:numRef>
              <c:f>Sheet1!$C$2:$C$13</c:f>
            </c:numRef>
          </c:val>
          <c:extLst>
            <c:ext xmlns:c16="http://schemas.microsoft.com/office/drawing/2014/chart" uri="{C3380CC4-5D6E-409C-BE32-E72D297353CC}">
              <c16:uniqueId val="{00000001-0570-4E03-84CA-F5D6B4A81043}"/>
            </c:ext>
          </c:extLst>
        </c:ser>
        <c:ser>
          <c:idx val="3"/>
          <c:order val="2"/>
          <c:tx>
            <c:strRef>
              <c:f>Sheet1!$D$1</c:f>
              <c:strCache>
                <c:ptCount val="1"/>
                <c:pt idx="0">
                  <c:v>Reklama 3</c:v>
                </c:pt>
              </c:strCache>
            </c:strRef>
          </c:tx>
          <c:spPr>
            <a:solidFill>
              <a:schemeClr val="accent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Sheet1!$D$2:$D$13</c:f>
            </c:numRef>
          </c:val>
          <c:extLst>
            <c:ext xmlns:c16="http://schemas.microsoft.com/office/drawing/2014/chart" uri="{C3380CC4-5D6E-409C-BE32-E72D297353CC}">
              <c16:uniqueId val="{00000000-B37F-46DA-80AC-B4161EB0EE96}"/>
            </c:ext>
          </c:extLst>
        </c:ser>
        <c:ser>
          <c:idx val="4"/>
          <c:order val="3"/>
          <c:tx>
            <c:strRef>
              <c:f>Sheet1!$E$1</c:f>
              <c:strCache>
                <c:ptCount val="1"/>
                <c:pt idx="0">
                  <c:v>Reklama 4</c:v>
                </c:pt>
              </c:strCache>
            </c:strRef>
          </c:tx>
          <c:spPr>
            <a:solidFill>
              <a:schemeClr val="accent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Sheet1!$E$2:$E$13</c:f>
            </c:numRef>
          </c:val>
          <c:extLst>
            <c:ext xmlns:c16="http://schemas.microsoft.com/office/drawing/2014/chart" uri="{C3380CC4-5D6E-409C-BE32-E72D297353CC}">
              <c16:uniqueId val="{00000001-B37F-46DA-80AC-B4161EB0EE96}"/>
            </c:ext>
          </c:extLst>
        </c:ser>
        <c:ser>
          <c:idx val="5"/>
          <c:order val="4"/>
          <c:tx>
            <c:strRef>
              <c:f>Sheet1!$F$1</c:f>
              <c:strCache>
                <c:ptCount val="1"/>
                <c:pt idx="0">
                  <c:v>Reklama 5</c:v>
                </c:pt>
              </c:strCache>
            </c:strRef>
          </c:tx>
          <c:spPr>
            <a:solidFill>
              <a:schemeClr val="accent5"/>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Sheet1!$F$2:$F$13</c:f>
            </c:numRef>
          </c:val>
          <c:extLst>
            <c:ext xmlns:c16="http://schemas.microsoft.com/office/drawing/2014/chart" uri="{C3380CC4-5D6E-409C-BE32-E72D297353CC}">
              <c16:uniqueId val="{00000002-B37F-46DA-80AC-B4161EB0EE96}"/>
            </c:ext>
          </c:extLst>
        </c:ser>
        <c:ser>
          <c:idx val="2"/>
          <c:order val="5"/>
          <c:tx>
            <c:strRef>
              <c:f>Sheet1!$G$1</c:f>
              <c:strCache>
                <c:ptCount val="1"/>
                <c:pt idx="0">
                  <c:v>Norm</c:v>
                </c:pt>
              </c:strCache>
            </c:strRef>
          </c:tx>
          <c:spPr>
            <a:solidFill>
              <a:schemeClr val="bg1">
                <a:lumMod val="65000"/>
              </a:schemeClr>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1"/>
                <c:pt idx="0">
                  <c:v>Unique</c:v>
                </c:pt>
                <c:pt idx="1">
                  <c:v>Enjoyable to watch</c:v>
                </c:pt>
                <c:pt idx="2">
                  <c:v>Told me something new</c:v>
                </c:pt>
                <c:pt idx="3">
                  <c:v>Made me feel good about the brand</c:v>
                </c:pt>
                <c:pt idx="4">
                  <c:v>Increased my interest about the brand</c:v>
                </c:pt>
                <c:pt idx="5">
                  <c:v>Motivated me to buy the brand</c:v>
                </c:pt>
                <c:pt idx="6">
                  <c:v>I'm getting tired of seeing the ad</c:v>
                </c:pt>
                <c:pt idx="7">
                  <c:v>Is for people like me</c:v>
                </c:pt>
                <c:pt idx="8">
                  <c:v>People will talk about the ad</c:v>
                </c:pt>
                <c:pt idx="9">
                  <c:v>Is believable</c:v>
                </c:pt>
                <c:pt idx="10">
                  <c:v>Shows that Sonicare cleans teeth better than a regular toothbrush</c:v>
                </c:pt>
              </c:strCache>
            </c:strRef>
          </c:cat>
          <c:val>
            <c:numRef>
              <c:f>Sheet1!$G$2:$G$13</c:f>
              <c:numCache>
                <c:formatCode>0</c:formatCode>
                <c:ptCount val="11"/>
                <c:pt idx="0">
                  <c:v>22.128903391269812</c:v>
                </c:pt>
                <c:pt idx="1">
                  <c:v>19.738931734120182</c:v>
                </c:pt>
                <c:pt idx="2">
                  <c:v>18.300653499889009</c:v>
                </c:pt>
                <c:pt idx="3">
                  <c:v>22.436716654906434</c:v>
                </c:pt>
                <c:pt idx="4">
                  <c:v>7.825757369990062</c:v>
                </c:pt>
                <c:pt idx="5">
                  <c:v>14.084552574613324</c:v>
                </c:pt>
                <c:pt idx="6">
                  <c:v>20.732349208189188</c:v>
                </c:pt>
                <c:pt idx="7">
                  <c:v>18.887534994961737</c:v>
                </c:pt>
                <c:pt idx="8">
                  <c:v>14.740707302990133</c:v>
                </c:pt>
                <c:pt idx="9">
                  <c:v>25.952562713397167</c:v>
                </c:pt>
              </c:numCache>
            </c:numRef>
          </c:val>
          <c:extLst>
            <c:ext xmlns:c16="http://schemas.microsoft.com/office/drawing/2014/chart" uri="{C3380CC4-5D6E-409C-BE32-E72D297353CC}">
              <c16:uniqueId val="{00000002-0570-4E03-84CA-F5D6B4A81043}"/>
            </c:ext>
          </c:extLst>
        </c:ser>
        <c:dLbls>
          <c:showLegendKey val="0"/>
          <c:showVal val="1"/>
          <c:showCatName val="0"/>
          <c:showSerName val="0"/>
          <c:showPercent val="0"/>
          <c:showBubbleSize val="0"/>
        </c:dLbls>
        <c:gapWidth val="50"/>
        <c:overlap val="-24"/>
        <c:axId val="-2135819280"/>
        <c:axId val="-2135412800"/>
      </c:barChart>
      <c:catAx>
        <c:axId val="-2135819280"/>
        <c:scaling>
          <c:orientation val="maxMin"/>
        </c:scaling>
        <c:delete val="1"/>
        <c:axPos val="l"/>
        <c:numFmt formatCode="General" sourceLinked="1"/>
        <c:majorTickMark val="out"/>
        <c:minorTickMark val="none"/>
        <c:tickLblPos val="nextTo"/>
        <c:crossAx val="-2135412800"/>
        <c:crossesAt val="0"/>
        <c:auto val="1"/>
        <c:lblAlgn val="ctr"/>
        <c:lblOffset val="100"/>
        <c:tickMarkSkip val="1"/>
        <c:noMultiLvlLbl val="0"/>
      </c:catAx>
      <c:valAx>
        <c:axId val="-2135412800"/>
        <c:scaling>
          <c:orientation val="minMax"/>
          <c:max val="100"/>
          <c:min val="0"/>
        </c:scaling>
        <c:delete val="1"/>
        <c:axPos val="t"/>
        <c:numFmt formatCode="#,##0" sourceLinked="0"/>
        <c:majorTickMark val="out"/>
        <c:minorTickMark val="none"/>
        <c:tickLblPos val="nextTo"/>
        <c:crossAx val="-2135819280"/>
        <c:crosses val="autoZero"/>
        <c:crossBetween val="between"/>
        <c:majorUnit val="50"/>
        <c:minorUnit val="10"/>
      </c:valAx>
      <c:spPr>
        <a:noFill/>
        <a:ln w="25407">
          <a:noFill/>
        </a:ln>
      </c:spPr>
    </c:plotArea>
    <c:legend>
      <c:legendPos val="r"/>
      <c:overlay val="0"/>
    </c:legend>
    <c:plotVisOnly val="1"/>
    <c:dispBlanksAs val="gap"/>
    <c:showDLblsOverMax val="0"/>
  </c:chart>
  <c:spPr>
    <a:noFill/>
    <a:ln>
      <a:noFill/>
    </a:ln>
  </c:spPr>
  <c:txPr>
    <a:bodyPr/>
    <a:lstStyle/>
    <a:p>
      <a:pPr>
        <a:defRPr sz="1200" b="0" i="0" u="none" strike="noStrike" baseline="0">
          <a:solidFill>
            <a:schemeClr val="tx1"/>
          </a:solidFill>
          <a:latin typeface="Arial" panose="020B0604020202020204" pitchFamily="34" charset="0"/>
          <a:ea typeface="Arial"/>
          <a:cs typeface="Arial" panose="020B0604020202020204" pitchFamily="34" charset="0"/>
        </a:defRPr>
      </a:pPr>
      <a:endParaRPr lang="cs-CZ"/>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0.76478</cdr:x>
      <cdr:y>0.36817</cdr:y>
    </cdr:from>
    <cdr:to>
      <cdr:x>0.86858</cdr:x>
      <cdr:y>0.65653</cdr:y>
    </cdr:to>
    <cdr:sp macro="" textlink="">
      <cdr:nvSpPr>
        <cdr:cNvPr id="2" name="Right Arrow 1"/>
        <cdr:cNvSpPr/>
      </cdr:nvSpPr>
      <cdr:spPr>
        <a:xfrm xmlns:a="http://schemas.openxmlformats.org/drawingml/2006/main">
          <a:off x="4883380" y="459330"/>
          <a:ext cx="662799" cy="359757"/>
        </a:xfrm>
        <a:prstGeom xmlns:a="http://schemas.openxmlformats.org/drawingml/2006/main" prst="rightArrow">
          <a:avLst>
            <a:gd name="adj1" fmla="val 100000"/>
            <a:gd name="adj2" fmla="val 50000"/>
          </a:avLst>
        </a:prstGeom>
        <a:solidFill xmlns:a="http://schemas.openxmlformats.org/drawingml/2006/main">
          <a:schemeClr val="tx1">
            <a:lumMod val="20000"/>
            <a:lumOff val="80000"/>
          </a:schemeClr>
        </a:solidFill>
        <a:ln xmlns:a="http://schemas.openxmlformats.org/drawingml/2006/main">
          <a:noFill/>
        </a:ln>
      </cdr:spPr>
      <cdr:txBody>
        <a:bodyPr xmlns:a="http://schemas.openxmlformats.org/drawingml/2006/main" vert="horz" wrap="square" lIns="52244" tIns="26122" rIns="52244" bIns="26122" numCol="1" anchor="ctr" anchorCtr="0" compatLnSpc="1">
          <a:prstTxWarp prst="textNoShape">
            <a:avLst/>
          </a:prstTxWarp>
        </a:bodyPr>
        <a:lstStyle xmlns:a="http://schemas.openxmlformats.org/drawingml/2006/main"/>
        <a:p xmlns:a="http://schemas.openxmlformats.org/drawingml/2006/main">
          <a:pPr marL="0" algn="ctr" defTabSz="776402" rtl="0" eaLnBrk="1" latinLnBrk="0" hangingPunct="1"/>
          <a:endParaRPr lang="en-US" sz="1200" kern="0" dirty="0">
            <a:solidFill>
              <a:srgbClr val="1C1C1C"/>
            </a:solidFill>
            <a:latin typeface="Arial" panose="020B0604020202020204" pitchFamily="34" charset="0"/>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0.76478</cdr:x>
      <cdr:y>0.36817</cdr:y>
    </cdr:from>
    <cdr:to>
      <cdr:x>0.86858</cdr:x>
      <cdr:y>0.65672</cdr:y>
    </cdr:to>
    <cdr:sp macro="" textlink="">
      <cdr:nvSpPr>
        <cdr:cNvPr id="2" name="Right Arrow 1"/>
        <cdr:cNvSpPr/>
      </cdr:nvSpPr>
      <cdr:spPr>
        <a:xfrm xmlns:a="http://schemas.openxmlformats.org/drawingml/2006/main">
          <a:off x="4883380" y="459331"/>
          <a:ext cx="662799" cy="360000"/>
        </a:xfrm>
        <a:prstGeom xmlns:a="http://schemas.openxmlformats.org/drawingml/2006/main" prst="rightArrow">
          <a:avLst>
            <a:gd name="adj1" fmla="val 100000"/>
            <a:gd name="adj2" fmla="val 50000"/>
          </a:avLst>
        </a:prstGeom>
        <a:solidFill xmlns:a="http://schemas.openxmlformats.org/drawingml/2006/main">
          <a:schemeClr val="tx1">
            <a:lumMod val="20000"/>
            <a:lumOff val="80000"/>
          </a:schemeClr>
        </a:solidFill>
        <a:ln xmlns:a="http://schemas.openxmlformats.org/drawingml/2006/main">
          <a:noFill/>
        </a:ln>
      </cdr:spPr>
      <cdr:txBody>
        <a:bodyPr xmlns:a="http://schemas.openxmlformats.org/drawingml/2006/main" vert="horz" wrap="square" lIns="52244" tIns="26122" rIns="52244" bIns="26122" numCol="1" anchor="ctr" anchorCtr="0" compatLnSpc="1">
          <a:prstTxWarp prst="textNoShape">
            <a:avLst/>
          </a:prstTxWarp>
        </a:bodyPr>
        <a:lstStyle xmlns:a="http://schemas.openxmlformats.org/drawingml/2006/main"/>
        <a:p xmlns:a="http://schemas.openxmlformats.org/drawingml/2006/main">
          <a:pPr marL="0" algn="ctr" defTabSz="776402" rtl="0" eaLnBrk="1" latinLnBrk="0" hangingPunct="1"/>
          <a:endParaRPr lang="en-US" sz="1200" kern="0" dirty="0">
            <a:solidFill>
              <a:srgbClr val="1C1C1C"/>
            </a:solidFill>
            <a:latin typeface="Arial" panose="020B0604020202020204" pitchFamily="34" charset="0"/>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dirty="0">
              <a:latin typeface="Arial" panose="020B0604020202020204" pitchFamily="34" charset="0"/>
            </a:endParaRPr>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192D534-B974-4760-86F4-F05073FAA40C}" type="datetimeFigureOut">
              <a:rPr lang="cs-CZ" smtClean="0">
                <a:latin typeface="Arial" panose="020B0604020202020204" pitchFamily="34" charset="0"/>
              </a:rPr>
              <a:pPr/>
              <a:t>25.08.2021</a:t>
            </a:fld>
            <a:endParaRPr lang="cs-CZ" dirty="0">
              <a:latin typeface="Arial" panose="020B0604020202020204" pitchFamily="34" charset="0"/>
            </a:endParaRPr>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dirty="0">
              <a:latin typeface="Arial" panose="020B0604020202020204" pitchFamily="34" charset="0"/>
            </a:endParaRPr>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41254B1-55D3-406F-BCAA-9CD0B79F27E7}" type="slidenum">
              <a:rPr lang="cs-CZ" smtClean="0">
                <a:latin typeface="Arial" panose="020B0604020202020204" pitchFamily="34" charset="0"/>
              </a:rPr>
              <a:pPr/>
              <a:t>‹#›</a:t>
            </a:fld>
            <a:endParaRPr lang="cs-CZ" dirty="0">
              <a:latin typeface="Arial" panose="020B0604020202020204" pitchFamily="34" charset="0"/>
            </a:endParaRPr>
          </a:p>
        </p:txBody>
      </p:sp>
    </p:spTree>
    <p:extLst>
      <p:ext uri="{BB962C8B-B14F-4D97-AF65-F5344CB8AC3E}">
        <p14:creationId xmlns:p14="http://schemas.microsoft.com/office/powerpoint/2010/main" val="198570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anose="020B0604020202020204" pitchFamily="34" charset="0"/>
              </a:defRPr>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anose="020B0604020202020204" pitchFamily="34" charset="0"/>
              </a:defRPr>
            </a:lvl1pPr>
          </a:lstStyle>
          <a:p>
            <a:fld id="{A0E51E23-EB4A-440C-969E-EE9D6D626A15}" type="datetimeFigureOut">
              <a:rPr lang="cs-CZ" smtClean="0"/>
              <a:pPr/>
              <a:t>25.08.2021</a:t>
            </a:fld>
            <a:endParaRPr lang="cs-CZ" dirty="0"/>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anose="020B0604020202020204" pitchFamily="34" charset="0"/>
              </a:defRPr>
            </a:lvl1pPr>
          </a:lstStyle>
          <a:p>
            <a:fld id="{FFD91549-E5CD-497E-ABAA-6CECD864B536}" type="slidenum">
              <a:rPr lang="cs-CZ" smtClean="0"/>
              <a:pPr/>
              <a:t>‹#›</a:t>
            </a:fld>
            <a:endParaRPr lang="cs-CZ" dirty="0"/>
          </a:p>
        </p:txBody>
      </p:sp>
    </p:spTree>
    <p:extLst>
      <p:ext uri="{BB962C8B-B14F-4D97-AF65-F5344CB8AC3E}">
        <p14:creationId xmlns:p14="http://schemas.microsoft.com/office/powerpoint/2010/main" val="91986949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C4EBF-9A35-4D09-9416-862FC724BB93}" type="slidenum">
              <a:rPr kumimoji="0" lang="cs-CZ"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cs-CZ"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24818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095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812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6</a:t>
            </a:fld>
            <a:endParaRPr lang="cs-CZ"/>
          </a:p>
        </p:txBody>
      </p:sp>
    </p:spTree>
    <p:extLst>
      <p:ext uri="{BB962C8B-B14F-4D97-AF65-F5344CB8AC3E}">
        <p14:creationId xmlns:p14="http://schemas.microsoft.com/office/powerpoint/2010/main" val="338741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cs-CZ"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30598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ront page">
    <p:bg>
      <p:bgPr>
        <a:solidFill>
          <a:srgbClr val="002552"/>
        </a:solidFill>
        <a:effectLst/>
      </p:bgPr>
    </p:bg>
    <p:spTree>
      <p:nvGrpSpPr>
        <p:cNvPr id="1" name=""/>
        <p:cNvGrpSpPr/>
        <p:nvPr/>
      </p:nvGrpSpPr>
      <p:grpSpPr>
        <a:xfrm>
          <a:off x="0" y="0"/>
          <a:ext cx="0" cy="0"/>
          <a:chOff x="0" y="0"/>
          <a:chExt cx="0" cy="0"/>
        </a:xfrm>
      </p:grpSpPr>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4"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46" name="Connecteur droit 26">
            <a:extLst>
              <a:ext uri="{FF2B5EF4-FFF2-40B4-BE49-F238E27FC236}">
                <a16:creationId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dirty="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defRPr lang="en-GB" sz="1400" dirty="0">
                <a:solidFill>
                  <a:schemeClr val="bg1"/>
                </a:solidFill>
                <a:latin typeface="Arial" panose="020B0604020202020204" pitchFamily="34" charset="0"/>
              </a:defRPr>
            </a:lvl1pPr>
          </a:lstStyle>
          <a:p>
            <a:pPr marL="0" lvl="0" indent="0">
              <a:buNone/>
            </a:pPr>
            <a:r>
              <a:rPr lang="en-GB" noProof="0" dirty="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416747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headling_text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Zástupný symbol pro obsah 10">
            <a:extLst>
              <a:ext uri="{FF2B5EF4-FFF2-40B4-BE49-F238E27FC236}">
                <a16:creationId xmlns:a16="http://schemas.microsoft.com/office/drawing/2014/main" id="{DDC4E762-56D8-4B3B-9A49-64654B96E335}"/>
              </a:ext>
            </a:extLst>
          </p:cNvPr>
          <p:cNvSpPr>
            <a:spLocks noGrp="1"/>
          </p:cNvSpPr>
          <p:nvPr>
            <p:ph sz="quarter" idx="18" hasCustomPrompt="1"/>
          </p:nvPr>
        </p:nvSpPr>
        <p:spPr>
          <a:xfrm>
            <a:off x="127591" y="1355271"/>
            <a:ext cx="11934000" cy="498996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3" name="Zástupný symbol pro číslo snímku 5">
            <a:extLst>
              <a:ext uri="{FF2B5EF4-FFF2-40B4-BE49-F238E27FC236}">
                <a16:creationId xmlns:a16="http://schemas.microsoft.com/office/drawing/2014/main" id="{CBE7C74D-C588-4E20-B5A3-EB628CAEE02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14" name="Zástupný nadpis 1">
            <a:extLst>
              <a:ext uri="{FF2B5EF4-FFF2-40B4-BE49-F238E27FC236}">
                <a16:creationId xmlns:a16="http://schemas.microsoft.com/office/drawing/2014/main" id="{8092B74C-9F23-438F-92F8-7351E6922635}"/>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
        <p:nvSpPr>
          <p:cNvPr id="15" name="Zástupný text 11">
            <a:extLst>
              <a:ext uri="{FF2B5EF4-FFF2-40B4-BE49-F238E27FC236}">
                <a16:creationId xmlns:a16="http://schemas.microsoft.com/office/drawing/2014/main" id="{4A2D4B60-D5DB-4E59-B9C5-BDED2AFBAEAD}"/>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103178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_charts_title">
    <p:spTree>
      <p:nvGrpSpPr>
        <p:cNvPr id="1" name=""/>
        <p:cNvGrpSpPr/>
        <p:nvPr/>
      </p:nvGrpSpPr>
      <p:grpSpPr>
        <a:xfrm>
          <a:off x="0" y="0"/>
          <a:ext cx="0" cy="0"/>
          <a:chOff x="0" y="0"/>
          <a:chExt cx="0" cy="0"/>
        </a:xfrm>
      </p:grpSpPr>
      <p:sp>
        <p:nvSpPr>
          <p:cNvPr id="9" name="Zástupný symbol pro číslo snímku 5">
            <a:extLst>
              <a:ext uri="{FF2B5EF4-FFF2-40B4-BE49-F238E27FC236}">
                <a16:creationId xmlns:a16="http://schemas.microsoft.com/office/drawing/2014/main" id="{A46B841C-B512-4D08-AAEB-09BFAE8326D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0" name="Zástupný nadpis 1">
            <a:extLst>
              <a:ext uri="{FF2B5EF4-FFF2-40B4-BE49-F238E27FC236}">
                <a16:creationId xmlns:a16="http://schemas.microsoft.com/office/drawing/2014/main" id="{33799258-4236-4658-815F-E7080FA87980}"/>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2" name="Text Placeholder 6">
            <a:extLst>
              <a:ext uri="{FF2B5EF4-FFF2-40B4-BE49-F238E27FC236}">
                <a16:creationId xmlns:a16="http://schemas.microsoft.com/office/drawing/2014/main" id="{5C6B3171-7812-4680-876B-115FFA49D08F}"/>
              </a:ext>
            </a:extLst>
          </p:cNvPr>
          <p:cNvSpPr>
            <a:spLocks noGrp="1"/>
          </p:cNvSpPr>
          <p:nvPr>
            <p:ph type="body" sz="quarter" idx="16" hasCustomPrompt="1"/>
          </p:nvPr>
        </p:nvSpPr>
        <p:spPr>
          <a:xfrm>
            <a:off x="517289" y="6025232"/>
            <a:ext cx="10692049"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Tree>
    <p:extLst>
      <p:ext uri="{BB962C8B-B14F-4D97-AF65-F5344CB8AC3E}">
        <p14:creationId xmlns:p14="http://schemas.microsoft.com/office/powerpoint/2010/main" val="65104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_charts_title_headline">
    <p:spTree>
      <p:nvGrpSpPr>
        <p:cNvPr id="1" name=""/>
        <p:cNvGrpSpPr/>
        <p:nvPr/>
      </p:nvGrpSpPr>
      <p:grpSpPr>
        <a:xfrm>
          <a:off x="0" y="0"/>
          <a:ext cx="0" cy="0"/>
          <a:chOff x="0" y="0"/>
          <a:chExt cx="0" cy="0"/>
        </a:xfrm>
      </p:grpSpPr>
      <p:sp>
        <p:nvSpPr>
          <p:cNvPr id="10" name="Zástupný symbol pro číslo snímku 5">
            <a:extLst>
              <a:ext uri="{FF2B5EF4-FFF2-40B4-BE49-F238E27FC236}">
                <a16:creationId xmlns:a16="http://schemas.microsoft.com/office/drawing/2014/main" id="{64E8F316-F2EE-49A3-8438-91B59E3E2B5E}"/>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1" name="Zástupný nadpis 1">
            <a:extLst>
              <a:ext uri="{FF2B5EF4-FFF2-40B4-BE49-F238E27FC236}">
                <a16:creationId xmlns:a16="http://schemas.microsoft.com/office/drawing/2014/main" id="{1304360A-A1E8-449E-A7C8-198584CC33E4}"/>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6" name="Text Placeholder 6">
            <a:extLst>
              <a:ext uri="{FF2B5EF4-FFF2-40B4-BE49-F238E27FC236}">
                <a16:creationId xmlns:a16="http://schemas.microsoft.com/office/drawing/2014/main" id="{8F4A47D0-AA52-4488-BD10-1A3F4CB02B04}"/>
              </a:ext>
            </a:extLst>
          </p:cNvPr>
          <p:cNvSpPr>
            <a:spLocks noGrp="1"/>
          </p:cNvSpPr>
          <p:nvPr>
            <p:ph type="body" sz="quarter" idx="16" hasCustomPrompt="1"/>
          </p:nvPr>
        </p:nvSpPr>
        <p:spPr>
          <a:xfrm>
            <a:off x="517289" y="6025232"/>
            <a:ext cx="10692049"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
        <p:nvSpPr>
          <p:cNvPr id="17" name="Zástupný text 11">
            <a:extLst>
              <a:ext uri="{FF2B5EF4-FFF2-40B4-BE49-F238E27FC236}">
                <a16:creationId xmlns:a16="http://schemas.microsoft.com/office/drawing/2014/main" id="{A1B5BF6E-DF2C-4C30-A85A-D728340BB368}"/>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3165321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44014"/>
            <a:ext cx="9457547" cy="1083375"/>
          </a:xfrm>
          <a:prstGeom prst="rect">
            <a:avLst/>
          </a:prstGeom>
        </p:spPr>
        <p:txBody>
          <a:bodyPr lIns="36000" tIns="0" rIns="36000" bIns="0" anchor="b">
            <a:noAutofit/>
          </a:bodyPr>
          <a:lstStyle>
            <a:lvl1pPr>
              <a:lnSpc>
                <a:spcPct val="80000"/>
              </a:lnSpc>
              <a:spcBef>
                <a:spcPts val="1219"/>
              </a:spcBef>
              <a:defRPr sz="6000" cap="all" baseline="0">
                <a:solidFill>
                  <a:schemeClr val="bg1"/>
                </a:solidFill>
                <a:latin typeface="Arial Black" panose="020B0A04020102020204" pitchFamily="34" charset="0"/>
                <a:cs typeface="Arial" panose="020B0604020202020204" pitchFamily="34" charset="0"/>
              </a:defRPr>
            </a:lvl1pPr>
          </a:lstStyle>
          <a:p>
            <a:r>
              <a:rPr lang="en-US" dirty="0"/>
              <a:t>Something</a:t>
            </a:r>
            <a:endParaRPr lang="en-GB" dirty="0"/>
          </a:p>
        </p:txBody>
      </p:sp>
      <p:sp>
        <p:nvSpPr>
          <p:cNvPr id="10" name="Text Placeholder 6"/>
          <p:cNvSpPr>
            <a:spLocks noGrp="1"/>
          </p:cNvSpPr>
          <p:nvPr>
            <p:ph type="body" sz="quarter" idx="13" hasCustomPrompt="1"/>
          </p:nvPr>
        </p:nvSpPr>
        <p:spPr>
          <a:xfrm>
            <a:off x="1366507" y="2476736"/>
            <a:ext cx="9457547" cy="829179"/>
          </a:xfrm>
          <a:prstGeom prst="rect">
            <a:avLst/>
          </a:prstGeom>
        </p:spPr>
        <p:txBody>
          <a:bodyPr lIns="36000" tIns="0" rIns="36000" bIns="0" anchor="b">
            <a:normAutofit/>
          </a:bodyPr>
          <a:lstStyle>
            <a:lvl1pPr marL="0" indent="0">
              <a:spcBef>
                <a:spcPts val="1828"/>
              </a:spcBef>
              <a:buNone/>
              <a:defRPr sz="2400" b="1" cap="none" baseline="0">
                <a:solidFill>
                  <a:schemeClr val="bg2"/>
                </a:solidFill>
                <a:latin typeface="Arial" panose="020B0604020202020204" pitchFamily="34" charset="0"/>
                <a:cs typeface="Arial" panose="020B0604020202020204" pitchFamily="34" charset="0"/>
              </a:defRPr>
            </a:lvl1pPr>
          </a:lstStyle>
          <a:p>
            <a:pPr lvl="0"/>
            <a:r>
              <a:rPr lang="en-GB" noProof="0" dirty="0"/>
              <a:t>Something</a:t>
            </a:r>
          </a:p>
        </p:txBody>
      </p:sp>
      <p:sp>
        <p:nvSpPr>
          <p:cNvPr id="5" name="Zástupný symbol pro číslo snímku 5">
            <a:extLst>
              <a:ext uri="{FF2B5EF4-FFF2-40B4-BE49-F238E27FC236}">
                <a16:creationId xmlns:a16="http://schemas.microsoft.com/office/drawing/2014/main" id="{B0D94F78-BC14-4930-BD5B-7E1E3C564CB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Tree>
    <p:extLst>
      <p:ext uri="{BB962C8B-B14F-4D97-AF65-F5344CB8AC3E}">
        <p14:creationId xmlns:p14="http://schemas.microsoft.com/office/powerpoint/2010/main" val="49158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hapter">
    <p:bg>
      <p:bgPr>
        <a:solidFill>
          <a:schemeClr val="accent1"/>
        </a:solidFill>
        <a:effectLst/>
      </p:bgPr>
    </p:bg>
    <p:spTree>
      <p:nvGrpSpPr>
        <p:cNvPr id="1" name=""/>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D9ECF6-37B6-477F-B746-54CAAD9AF96E}"/>
              </a:ext>
            </a:extLst>
          </p:cNvPr>
          <p:cNvSpPr>
            <a:spLocks noGrp="1"/>
          </p:cNvSpPr>
          <p:nvPr>
            <p:ph type="body" idx="1"/>
          </p:nvPr>
        </p:nvSpPr>
        <p:spPr>
          <a:xfrm>
            <a:off x="452214" y="2816932"/>
            <a:ext cx="8402757" cy="461665"/>
          </a:xfrm>
          <a:prstGeom prst="rect">
            <a:avLst/>
          </a:prstGeom>
        </p:spPr>
        <p:txBody>
          <a:bodyPr wrap="square" lIns="108000" rIns="180000">
            <a:spAutoFit/>
          </a:bodyPr>
          <a:lstStyle>
            <a:lvl1pPr marL="0" indent="0">
              <a:lnSpc>
                <a:spcPct val="100000"/>
              </a:lnSpc>
              <a:spcBef>
                <a:spcPts val="576"/>
              </a:spcBef>
              <a:buNone/>
              <a:defRPr sz="24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GB" dirty="0"/>
          </a:p>
        </p:txBody>
      </p:sp>
      <p:sp>
        <p:nvSpPr>
          <p:cNvPr id="11" name="Espace réservé du texte 11">
            <a:extLst>
              <a:ext uri="{FF2B5EF4-FFF2-40B4-BE49-F238E27FC236}">
                <a16:creationId xmlns:a16="http://schemas.microsoft.com/office/drawing/2014/main" id="{0C4D3036-8ECE-4179-A12A-C026ACF3BC5E}"/>
              </a:ext>
            </a:extLst>
          </p:cNvPr>
          <p:cNvSpPr>
            <a:spLocks noGrp="1"/>
          </p:cNvSpPr>
          <p:nvPr>
            <p:ph type="body" sz="quarter" idx="13" hasCustomPrompt="1"/>
          </p:nvPr>
        </p:nvSpPr>
        <p:spPr>
          <a:xfrm>
            <a:off x="9828892" y="3287"/>
            <a:ext cx="2231701" cy="4508927"/>
          </a:xfrm>
          <a:prstGeom prst="rect">
            <a:avLst/>
          </a:prstGeom>
        </p:spPr>
        <p:txBody>
          <a:bodyPr wrap="none">
            <a:spAutoFit/>
          </a:bodyPr>
          <a:lstStyle>
            <a:lvl1pPr marL="0" indent="0">
              <a:lnSpc>
                <a:spcPct val="100000"/>
              </a:lnSpc>
              <a:spcBef>
                <a:spcPts val="6888"/>
              </a:spcBef>
              <a:buNone/>
              <a:defRPr sz="28700" b="1">
                <a:solidFill>
                  <a:schemeClr val="bg1"/>
                </a:solidFill>
                <a:latin typeface="Arial" panose="020B0604020202020204" pitchFamily="34" charset="0"/>
                <a:cs typeface="Arial" panose="020B0604020202020204" pitchFamily="34" charset="0"/>
              </a:defRPr>
            </a:lvl1pPr>
          </a:lstStyle>
          <a:p>
            <a:pPr lvl="0"/>
            <a:r>
              <a:rPr lang="en-GB" dirty="0"/>
              <a:t>0</a:t>
            </a:r>
          </a:p>
        </p:txBody>
      </p:sp>
      <p:sp>
        <p:nvSpPr>
          <p:cNvPr id="6" name="Forme libre : forme 12">
            <a:extLst>
              <a:ext uri="{FF2B5EF4-FFF2-40B4-BE49-F238E27FC236}">
                <a16:creationId xmlns:a16="http://schemas.microsoft.com/office/drawing/2014/main" id="{205BD723-D061-4616-984C-0CD7519FCDB8}"/>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8" name="Forme libre : forme 13">
            <a:extLst>
              <a:ext uri="{FF2B5EF4-FFF2-40B4-BE49-F238E27FC236}">
                <a16:creationId xmlns:a16="http://schemas.microsoft.com/office/drawing/2014/main" id="{4190C1DC-A51F-478B-968C-050C62D5E9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2">
            <a:extLst>
              <a:ext uri="{FF2B5EF4-FFF2-40B4-BE49-F238E27FC236}">
                <a16:creationId xmlns:a16="http://schemas.microsoft.com/office/drawing/2014/main" id="{2D1A3439-75DD-48EB-A441-C113E87CB0B8}"/>
              </a:ext>
            </a:extLst>
          </p:cNvPr>
          <p:cNvSpPr>
            <a:spLocks noGrp="1"/>
          </p:cNvSpPr>
          <p:nvPr>
            <p:ph type="body" idx="14" hasCustomPrompt="1"/>
          </p:nvPr>
        </p:nvSpPr>
        <p:spPr>
          <a:xfrm>
            <a:off x="443371" y="459718"/>
            <a:ext cx="8402757" cy="707886"/>
          </a:xfrm>
          <a:prstGeom prst="rect">
            <a:avLst/>
          </a:prstGeom>
        </p:spPr>
        <p:txBody>
          <a:bodyPr wrap="square" lIns="108000" rIns="180000">
            <a:spAutoFit/>
          </a:bodyPr>
          <a:lstStyle>
            <a:lvl1pPr marL="0" indent="0">
              <a:lnSpc>
                <a:spcPct val="100000"/>
              </a:lnSpc>
              <a:spcBef>
                <a:spcPts val="960"/>
              </a:spcBef>
              <a:buNone/>
              <a:defRPr sz="4000" b="1">
                <a:solidFill>
                  <a:schemeClr val="bg1"/>
                </a:solidFill>
                <a:latin typeface="Arial Black" panose="020B0A040201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SLIDE TITLE</a:t>
            </a:r>
            <a:endParaRPr lang="en-GB" dirty="0"/>
          </a:p>
        </p:txBody>
      </p:sp>
      <p:sp>
        <p:nvSpPr>
          <p:cNvPr id="9" name="Zástupný symbol pro číslo snímku 5">
            <a:extLst>
              <a:ext uri="{FF2B5EF4-FFF2-40B4-BE49-F238E27FC236}">
                <a16:creationId xmlns:a16="http://schemas.microsoft.com/office/drawing/2014/main" id="{B55BBE8C-D3A5-4128-985D-382E03F9B7A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Tree>
    <p:extLst>
      <p:ext uri="{BB962C8B-B14F-4D97-AF65-F5344CB8AC3E}">
        <p14:creationId xmlns:p14="http://schemas.microsoft.com/office/powerpoint/2010/main" val="852048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 name="Zástupný symbol obrázku 2">
            <a:extLst>
              <a:ext uri="{FF2B5EF4-FFF2-40B4-BE49-F238E27FC236}">
                <a16:creationId xmlns:a16="http://schemas.microsoft.com/office/drawing/2014/main" id="{E19D5A77-3F17-40D6-9208-CADFA9BB7E57}"/>
              </a:ext>
            </a:extLst>
          </p:cNvPr>
          <p:cNvSpPr>
            <a:spLocks noGrp="1"/>
          </p:cNvSpPr>
          <p:nvPr>
            <p:ph type="pic" sz="quarter" idx="10" hasCustomPrompt="1"/>
          </p:nvPr>
        </p:nvSpPr>
        <p:spPr>
          <a:xfrm>
            <a:off x="2387768" y="1756954"/>
            <a:ext cx="1620000" cy="1620000"/>
          </a:xfrm>
          <a:prstGeom prst="ellipse">
            <a:avLst/>
          </a:prstGeom>
        </p:spPr>
        <p:txBody>
          <a:bodyPr/>
          <a:lstStyle>
            <a:lvl1pPr marL="228600" indent="-228600">
              <a:buFont typeface="Wingdings" panose="05000000000000000000" pitchFamily="2" charset="2"/>
              <a:buChar char="§"/>
              <a:defRPr sz="2000">
                <a:solidFill>
                  <a:schemeClr val="tx1"/>
                </a:solidFill>
              </a:defRPr>
            </a:lvl1pPr>
          </a:lstStyle>
          <a:p>
            <a:r>
              <a:rPr lang="en-GB" noProof="0"/>
              <a:t>Add photo</a:t>
            </a:r>
          </a:p>
        </p:txBody>
      </p:sp>
      <p:sp>
        <p:nvSpPr>
          <p:cNvPr id="10" name="Zástupný symbol pro číslo snímku 5">
            <a:extLst>
              <a:ext uri="{FF2B5EF4-FFF2-40B4-BE49-F238E27FC236}">
                <a16:creationId xmlns:a16="http://schemas.microsoft.com/office/drawing/2014/main" id="{8DB7CF4E-A978-4373-B314-E5D811A794F0}"/>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1" name="Zástupný nadpis 1">
            <a:extLst>
              <a:ext uri="{FF2B5EF4-FFF2-40B4-BE49-F238E27FC236}">
                <a16:creationId xmlns:a16="http://schemas.microsoft.com/office/drawing/2014/main" id="{A4369984-AE3E-4E92-B72D-2F9B05A921F0}"/>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2" name="Zástupný text 11">
            <a:extLst>
              <a:ext uri="{FF2B5EF4-FFF2-40B4-BE49-F238E27FC236}">
                <a16:creationId xmlns:a16="http://schemas.microsoft.com/office/drawing/2014/main" id="{E6C4F9C8-493D-45A4-A325-E777EF2F74C3}"/>
              </a:ext>
            </a:extLst>
          </p:cNvPr>
          <p:cNvSpPr>
            <a:spLocks noGrp="1"/>
          </p:cNvSpPr>
          <p:nvPr>
            <p:ph type="body" sz="quarter" idx="11"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197446907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ront page">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5"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 of the speaker</a:t>
            </a:r>
          </a:p>
        </p:txBody>
      </p:sp>
      <p:cxnSp>
        <p:nvCxnSpPr>
          <p:cNvPr id="46" name="Connecteur droit 26">
            <a:extLst>
              <a:ext uri="{FF2B5EF4-FFF2-40B4-BE49-F238E27FC236}">
                <a16:creationId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buFontTx/>
              <a:buNone/>
              <a:defRPr lang="en-GB" sz="1400" dirty="0">
                <a:solidFill>
                  <a:schemeClr val="bg1"/>
                </a:solidFill>
                <a:latin typeface="Arial" panose="020B0604020202020204" pitchFamily="34" charset="0"/>
              </a:defRPr>
            </a:lvl1pPr>
          </a:lstStyle>
          <a:p>
            <a:pPr marL="0" lvl="0" indent="0">
              <a:buNone/>
            </a:pPr>
            <a:r>
              <a:rPr lang="en-GB" noProof="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3134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7" name="Zástupný symbol pro číslo snímku 5">
            <a:extLst>
              <a:ext uri="{FF2B5EF4-FFF2-40B4-BE49-F238E27FC236}">
                <a16:creationId xmlns:a16="http://schemas.microsoft.com/office/drawing/2014/main" id="{FD5E860C-4B49-49F8-BDBA-E5820723608D}"/>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8" name="Zástupný nadpis 1">
            <a:extLst>
              <a:ext uri="{FF2B5EF4-FFF2-40B4-BE49-F238E27FC236}">
                <a16:creationId xmlns:a16="http://schemas.microsoft.com/office/drawing/2014/main" id="{9D4E53DC-BE8D-443A-A135-866C3F945121}"/>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168681415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8" name="Zástupný symbol pro obsah 10">
            <a:extLst>
              <a:ext uri="{FF2B5EF4-FFF2-40B4-BE49-F238E27FC236}">
                <a16:creationId xmlns:a16="http://schemas.microsoft.com/office/drawing/2014/main" id="{CA6A2266-BF2A-4C84-80B0-AC22D7203215}"/>
              </a:ext>
            </a:extLst>
          </p:cNvPr>
          <p:cNvSpPr>
            <a:spLocks noGrp="1"/>
          </p:cNvSpPr>
          <p:nvPr>
            <p:ph sz="quarter" idx="19" hasCustomPrompt="1"/>
          </p:nvPr>
        </p:nvSpPr>
        <p:spPr>
          <a:xfrm>
            <a:off x="127591" y="764705"/>
            <a:ext cx="11934000" cy="558053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9" name="Zástupný symbol pro číslo snímku 5">
            <a:extLst>
              <a:ext uri="{FF2B5EF4-FFF2-40B4-BE49-F238E27FC236}">
                <a16:creationId xmlns:a16="http://schemas.microsoft.com/office/drawing/2014/main" id="{32C3F233-6D86-44EA-88A6-7C0DF09152C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0" name="Zástupný nadpis 1">
            <a:extLst>
              <a:ext uri="{FF2B5EF4-FFF2-40B4-BE49-F238E27FC236}">
                <a16:creationId xmlns:a16="http://schemas.microsoft.com/office/drawing/2014/main" id="{5A572D27-0EFE-4DA2-A740-E68865D3ABD5}"/>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9731090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headline_white">
    <p:spTree>
      <p:nvGrpSpPr>
        <p:cNvPr id="1" name=""/>
        <p:cNvGrpSpPr/>
        <p:nvPr/>
      </p:nvGrpSpPr>
      <p:grpSpPr>
        <a:xfrm>
          <a:off x="0" y="0"/>
          <a:ext cx="0" cy="0"/>
          <a:chOff x="0" y="0"/>
          <a:chExt cx="0" cy="0"/>
        </a:xfrm>
      </p:grpSpPr>
      <p:sp>
        <p:nvSpPr>
          <p:cNvPr id="8" name="Zástupný text 11">
            <a:extLst>
              <a:ext uri="{FF2B5EF4-FFF2-40B4-BE49-F238E27FC236}">
                <a16:creationId xmlns:a16="http://schemas.microsoft.com/office/drawing/2014/main" id="{D75B9138-CC83-4560-8013-7172DC0AD3F9}"/>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9" name="Zástupný symbol pro číslo snímku 5">
            <a:extLst>
              <a:ext uri="{FF2B5EF4-FFF2-40B4-BE49-F238E27FC236}">
                <a16:creationId xmlns:a16="http://schemas.microsoft.com/office/drawing/2014/main" id="{FDBD8B65-002E-457B-81D4-568AF849A79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1" name="Zástupný nadpis 1">
            <a:extLst>
              <a:ext uri="{FF2B5EF4-FFF2-40B4-BE49-F238E27FC236}">
                <a16:creationId xmlns:a16="http://schemas.microsoft.com/office/drawing/2014/main" id="{FB7DCFB9-985E-43F8-BAC9-BD2F23ADF11A}"/>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707575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headling_text_white">
    <p:spTree>
      <p:nvGrpSpPr>
        <p:cNvPr id="1" name=""/>
        <p:cNvGrpSpPr/>
        <p:nvPr/>
      </p:nvGrpSpPr>
      <p:grpSpPr>
        <a:xfrm>
          <a:off x="0" y="0"/>
          <a:ext cx="0" cy="0"/>
          <a:chOff x="0" y="0"/>
          <a:chExt cx="0" cy="0"/>
        </a:xfrm>
      </p:grpSpPr>
      <p:sp>
        <p:nvSpPr>
          <p:cNvPr id="4" name="Zástupný symbol pro obsah 10">
            <a:extLst>
              <a:ext uri="{FF2B5EF4-FFF2-40B4-BE49-F238E27FC236}">
                <a16:creationId xmlns:a16="http://schemas.microsoft.com/office/drawing/2014/main" id="{EDF33C54-350E-0D47-9B72-9C08487EAC1B}"/>
              </a:ext>
            </a:extLst>
          </p:cNvPr>
          <p:cNvSpPr>
            <a:spLocks noGrp="1"/>
          </p:cNvSpPr>
          <p:nvPr>
            <p:ph sz="quarter" idx="18" hasCustomPrompt="1"/>
          </p:nvPr>
        </p:nvSpPr>
        <p:spPr>
          <a:xfrm>
            <a:off x="127591" y="1355271"/>
            <a:ext cx="11934000" cy="498996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1" name="Zástupný symbol pro číslo snímku 5">
            <a:extLst>
              <a:ext uri="{FF2B5EF4-FFF2-40B4-BE49-F238E27FC236}">
                <a16:creationId xmlns:a16="http://schemas.microsoft.com/office/drawing/2014/main" id="{48B9EBD2-4EB8-4902-A465-C065CF478335}"/>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2" name="Zástupný nadpis 1">
            <a:extLst>
              <a:ext uri="{FF2B5EF4-FFF2-40B4-BE49-F238E27FC236}">
                <a16:creationId xmlns:a16="http://schemas.microsoft.com/office/drawing/2014/main" id="{19F35C4A-73BC-408E-B5BD-D4506E1BA439}"/>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3" name="Zástupný text 11">
            <a:extLst>
              <a:ext uri="{FF2B5EF4-FFF2-40B4-BE49-F238E27FC236}">
                <a16:creationId xmlns:a16="http://schemas.microsoft.com/office/drawing/2014/main" id="{EF09560A-B2DA-46D7-A56B-3D06EECF1B74}"/>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164022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Zástupný symbol pro číslo snímku 5">
            <a:extLst>
              <a:ext uri="{FF2B5EF4-FFF2-40B4-BE49-F238E27FC236}">
                <a16:creationId xmlns:a16="http://schemas.microsoft.com/office/drawing/2014/main" id="{DE067373-992F-4DC6-BB5A-4CA5D60592E1}"/>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9" name="Zástupný nadpis 1">
            <a:extLst>
              <a:ext uri="{FF2B5EF4-FFF2-40B4-BE49-F238E27FC236}">
                <a16:creationId xmlns:a16="http://schemas.microsoft.com/office/drawing/2014/main" id="{909DE12B-B592-403A-8243-2E494B9E75BD}"/>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Tree>
    <p:extLst>
      <p:ext uri="{BB962C8B-B14F-4D97-AF65-F5344CB8AC3E}">
        <p14:creationId xmlns:p14="http://schemas.microsoft.com/office/powerpoint/2010/main" val="423626163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text_navy">
    <p:bg>
      <p:bgPr>
        <a:solidFill>
          <a:srgbClr val="002553"/>
        </a:solidFill>
        <a:effectLst/>
      </p:bgPr>
    </p:bg>
    <p:spTree>
      <p:nvGrpSpPr>
        <p:cNvPr id="1" name=""/>
        <p:cNvGrpSpPr/>
        <p:nvPr/>
      </p:nvGrpSpPr>
      <p:grpSpPr>
        <a:xfrm>
          <a:off x="0" y="0"/>
          <a:ext cx="0" cy="0"/>
          <a:chOff x="0" y="0"/>
          <a:chExt cx="0" cy="0"/>
        </a:xfrm>
      </p:grpSpPr>
      <p:sp>
        <p:nvSpPr>
          <p:cNvPr id="11" name="Zástupný symbol pro obsah 10">
            <a:extLst>
              <a:ext uri="{FF2B5EF4-FFF2-40B4-BE49-F238E27FC236}">
                <a16:creationId xmlns:a16="http://schemas.microsoft.com/office/drawing/2014/main" id="{3AAA38DB-6D26-43F5-948F-5A3E7269C1C7}"/>
              </a:ext>
            </a:extLst>
          </p:cNvPr>
          <p:cNvSpPr>
            <a:spLocks noGrp="1"/>
          </p:cNvSpPr>
          <p:nvPr>
            <p:ph sz="quarter" idx="19" hasCustomPrompt="1"/>
          </p:nvPr>
        </p:nvSpPr>
        <p:spPr>
          <a:xfrm>
            <a:off x="127591" y="764705"/>
            <a:ext cx="11934000" cy="558053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4" name="Cadre 7">
            <a:extLst>
              <a:ext uri="{FF2B5EF4-FFF2-40B4-BE49-F238E27FC236}">
                <a16:creationId xmlns:a16="http://schemas.microsoft.com/office/drawing/2014/main" id="{048241AB-3104-4748-A476-1E2517C8C19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Zástupný symbol pro číslo snímku 5">
            <a:extLst>
              <a:ext uri="{FF2B5EF4-FFF2-40B4-BE49-F238E27FC236}">
                <a16:creationId xmlns:a16="http://schemas.microsoft.com/office/drawing/2014/main" id="{21043B53-B1DE-41AB-B42E-89E061A17C86}"/>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10" name="Zástupný nadpis 1">
            <a:extLst>
              <a:ext uri="{FF2B5EF4-FFF2-40B4-BE49-F238E27FC236}">
                <a16:creationId xmlns:a16="http://schemas.microsoft.com/office/drawing/2014/main" id="{CDDFDD2A-4869-43E4-85C9-513A9BE48EBF}"/>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Tree>
    <p:extLst>
      <p:ext uri="{BB962C8B-B14F-4D97-AF65-F5344CB8AC3E}">
        <p14:creationId xmlns:p14="http://schemas.microsoft.com/office/powerpoint/2010/main" val="86742800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headlin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Zástupný symbol pro číslo snímku 5">
            <a:extLst>
              <a:ext uri="{FF2B5EF4-FFF2-40B4-BE49-F238E27FC236}">
                <a16:creationId xmlns:a16="http://schemas.microsoft.com/office/drawing/2014/main" id="{C300C43C-3D53-4B44-AA6D-BF6CA8E53D4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12" name="Zástupný nadpis 1">
            <a:extLst>
              <a:ext uri="{FF2B5EF4-FFF2-40B4-BE49-F238E27FC236}">
                <a16:creationId xmlns:a16="http://schemas.microsoft.com/office/drawing/2014/main" id="{9955F9D6-7445-4E5B-AAAA-4AF90180619D}"/>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
        <p:nvSpPr>
          <p:cNvPr id="13" name="Zástupný text 11">
            <a:extLst>
              <a:ext uri="{FF2B5EF4-FFF2-40B4-BE49-F238E27FC236}">
                <a16:creationId xmlns:a16="http://schemas.microsoft.com/office/drawing/2014/main" id="{50E3508E-9631-4CCB-896C-19A94526847A}"/>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30550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Graphique 17">
            <a:extLst>
              <a:ext uri="{FF2B5EF4-FFF2-40B4-BE49-F238E27FC236}">
                <a16:creationId xmlns:a16="http://schemas.microsoft.com/office/drawing/2014/main" id="{139C8811-E04B-4857-A1BC-1936CB22970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255164" y="6135730"/>
            <a:ext cx="549900" cy="495918"/>
          </a:xfrm>
          <a:prstGeom prst="rect">
            <a:avLst/>
          </a:prstGeom>
        </p:spPr>
      </p:pic>
      <p:sp>
        <p:nvSpPr>
          <p:cNvPr id="5" name="Zástupný nadpis 1">
            <a:extLst>
              <a:ext uri="{FF2B5EF4-FFF2-40B4-BE49-F238E27FC236}">
                <a16:creationId xmlns:a16="http://schemas.microsoft.com/office/drawing/2014/main" id="{BD18B298-9C00-4CA8-9F35-39EB6D6E27CC}"/>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2954810551"/>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52" r:id="rId15"/>
  </p:sldLayoutIdLst>
  <p:hf sldNum="0" hdr="0" ftr="0" dt="0"/>
  <p:txStyles>
    <p:titleStyle>
      <a:lvl1pPr algn="l" defTabSz="914400" rtl="0" eaLnBrk="1" latinLnBrk="0" hangingPunct="1">
        <a:lnSpc>
          <a:spcPct val="100000"/>
        </a:lnSpc>
        <a:spcBef>
          <a:spcPct val="0"/>
        </a:spcBef>
        <a:buNone/>
        <a:defRPr sz="20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5">
          <p15:clr>
            <a:srgbClr val="F26B43"/>
          </p15:clr>
        </p15:guide>
        <p15:guide id="4" pos="7605">
          <p15:clr>
            <a:srgbClr val="F26B43"/>
          </p15:clr>
        </p15:guide>
        <p15:guide id="5" orient="horz" pos="73">
          <p15:clr>
            <a:srgbClr val="F26B43"/>
          </p15:clr>
        </p15:guide>
        <p15:guide id="6" orient="horz" pos="4247">
          <p15:clr>
            <a:srgbClr val="F26B43"/>
          </p15:clr>
        </p15:guide>
        <p15:guide id="7" pos="325">
          <p15:clr>
            <a:srgbClr val="F26B43"/>
          </p15:clr>
        </p15:guide>
        <p15:guide id="8" pos="7333">
          <p15:clr>
            <a:srgbClr val="F26B43"/>
          </p15:clr>
        </p15:guide>
        <p15:guide id="10" orient="horz" pos="3793">
          <p15:clr>
            <a:srgbClr val="F26B43"/>
          </p15:clr>
        </p15:guide>
        <p15:guide id="11" orient="horz" pos="391">
          <p15:clr>
            <a:srgbClr val="F26B43"/>
          </p15:clr>
        </p15:guide>
        <p15:guide id="12" orient="horz" pos="7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1.xm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5AACC097-902E-4558-82CF-DEB8015113A9}"/>
              </a:ext>
            </a:extLst>
          </p:cNvPr>
          <p:cNvSpPr>
            <a:spLocks noGrp="1"/>
          </p:cNvSpPr>
          <p:nvPr>
            <p:ph type="subTitle" idx="1"/>
          </p:nvPr>
        </p:nvSpPr>
        <p:spPr>
          <a:xfrm>
            <a:off x="459131" y="3001503"/>
            <a:ext cx="7551997" cy="461665"/>
          </a:xfrm>
        </p:spPr>
        <p:txBody>
          <a:bodyPr/>
          <a:lstStyle/>
          <a:p>
            <a:r>
              <a:rPr lang="en-GB" dirty="0"/>
              <a:t>Final report</a:t>
            </a:r>
            <a:r>
              <a:rPr lang="cs-CZ" dirty="0"/>
              <a:t>, Czech Republic</a:t>
            </a:r>
            <a:endParaRPr lang="en-GB" dirty="0"/>
          </a:p>
        </p:txBody>
      </p:sp>
      <p:pic>
        <p:nvPicPr>
          <p:cNvPr id="7" name="Zástupný symbol obrázku 6" descr="Obsah obrázku text&#10;&#10;Popis byl vytvořen automaticky">
            <a:extLst>
              <a:ext uri="{FF2B5EF4-FFF2-40B4-BE49-F238E27FC236}">
                <a16:creationId xmlns:a16="http://schemas.microsoft.com/office/drawing/2014/main" id="{67301F0B-A3AE-45DB-ACE0-2EFD08A2A203}"/>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4364" b="4364"/>
          <a:stretch>
            <a:fillRect/>
          </a:stretch>
        </p:blipFill>
        <p:spPr/>
      </p:pic>
      <p:sp>
        <p:nvSpPr>
          <p:cNvPr id="5" name="Zástupný text 4">
            <a:extLst>
              <a:ext uri="{FF2B5EF4-FFF2-40B4-BE49-F238E27FC236}">
                <a16:creationId xmlns:a16="http://schemas.microsoft.com/office/drawing/2014/main" id="{142A7085-EA3D-4B57-BE8E-2DFAB468A049}"/>
              </a:ext>
            </a:extLst>
          </p:cNvPr>
          <p:cNvSpPr>
            <a:spLocks noGrp="1"/>
          </p:cNvSpPr>
          <p:nvPr>
            <p:ph type="body" sz="quarter" idx="12"/>
          </p:nvPr>
        </p:nvSpPr>
        <p:spPr/>
        <p:txBody>
          <a:bodyPr/>
          <a:lstStyle/>
          <a:p>
            <a:r>
              <a:rPr lang="en-GB" dirty="0"/>
              <a:t>Ipsos</a:t>
            </a:r>
          </a:p>
        </p:txBody>
      </p:sp>
      <p:sp>
        <p:nvSpPr>
          <p:cNvPr id="2" name="Nadpis 1">
            <a:extLst>
              <a:ext uri="{FF2B5EF4-FFF2-40B4-BE49-F238E27FC236}">
                <a16:creationId xmlns:a16="http://schemas.microsoft.com/office/drawing/2014/main" id="{639BC137-7C9D-4CB1-B9C5-E3138735E958}"/>
              </a:ext>
            </a:extLst>
          </p:cNvPr>
          <p:cNvSpPr>
            <a:spLocks noGrp="1"/>
          </p:cNvSpPr>
          <p:nvPr>
            <p:ph type="ctrTitle"/>
          </p:nvPr>
        </p:nvSpPr>
        <p:spPr/>
        <p:txBody>
          <a:bodyPr/>
          <a:lstStyle/>
          <a:p>
            <a:r>
              <a:rPr lang="en-GB" dirty="0"/>
              <a:t>PHILIPS SONICARE </a:t>
            </a:r>
            <a:br>
              <a:rPr lang="en-GB" dirty="0"/>
            </a:br>
            <a:r>
              <a:rPr lang="en-GB" dirty="0"/>
              <a:t>BRAND STUDY</a:t>
            </a:r>
            <a:endParaRPr lang="cs-CZ" dirty="0"/>
          </a:p>
        </p:txBody>
      </p:sp>
      <p:sp>
        <p:nvSpPr>
          <p:cNvPr id="12" name="Espace réservé du texte 8">
            <a:extLst>
              <a:ext uri="{FF2B5EF4-FFF2-40B4-BE49-F238E27FC236}">
                <a16:creationId xmlns:a16="http://schemas.microsoft.com/office/drawing/2014/main" id="{8E96CA2C-57F9-4A37-95DF-7B126A7FE74F}"/>
              </a:ext>
            </a:extLst>
          </p:cNvPr>
          <p:cNvSpPr>
            <a:spLocks noGrp="1"/>
          </p:cNvSpPr>
          <p:nvPr>
            <p:ph type="body" sz="quarter" idx="13"/>
          </p:nvPr>
        </p:nvSpPr>
        <p:spPr/>
        <p:txBody>
          <a:bodyPr/>
          <a:lstStyle>
            <a:lvl1pPr>
              <a:defRPr lang="en-GB" sz="1400" dirty="0">
                <a:solidFill>
                  <a:schemeClr val="bg1"/>
                </a:solidFill>
                <a:latin typeface="Arial" panose="020B0604020202020204" pitchFamily="34" charset="0"/>
              </a:defRPr>
            </a:lvl1pPr>
          </a:lstStyle>
          <a:p>
            <a:pPr marL="0" lvl="0" indent="0">
              <a:buNone/>
            </a:pPr>
            <a:r>
              <a:rPr lang="en-GB" dirty="0"/>
              <a:t>January 2021</a:t>
            </a:r>
          </a:p>
        </p:txBody>
      </p:sp>
    </p:spTree>
    <p:extLst>
      <p:ext uri="{BB962C8B-B14F-4D97-AF65-F5344CB8AC3E}">
        <p14:creationId xmlns:p14="http://schemas.microsoft.com/office/powerpoint/2010/main" val="37482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20A20-8C62-4FB2-9EC6-EA1E04B9978C}"/>
              </a:ext>
            </a:extLst>
          </p:cNvPr>
          <p:cNvSpPr>
            <a:spLocks noGrp="1"/>
          </p:cNvSpPr>
          <p:nvPr>
            <p:ph type="title"/>
          </p:nvPr>
        </p:nvSpPr>
        <p:spPr/>
        <p:txBody>
          <a:bodyPr/>
          <a:lstStyle/>
          <a:p>
            <a:r>
              <a:rPr lang="cs-CZ" dirty="0"/>
              <a:t>OBJECTIVES, APPROACH &amp; EVALUATION</a:t>
            </a:r>
          </a:p>
        </p:txBody>
      </p:sp>
      <p:sp>
        <p:nvSpPr>
          <p:cNvPr id="3" name="Cadre 7">
            <a:extLst>
              <a:ext uri="{FF2B5EF4-FFF2-40B4-BE49-F238E27FC236}">
                <a16:creationId xmlns:a16="http://schemas.microsoft.com/office/drawing/2014/main" id="{D9729B1C-E24D-4F04-84AB-6073B3B0E67C}"/>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13" name="Straight Connector 35">
            <a:extLst>
              <a:ext uri="{FF2B5EF4-FFF2-40B4-BE49-F238E27FC236}">
                <a16:creationId xmlns:a16="http://schemas.microsoft.com/office/drawing/2014/main" id="{B91649A3-99AC-479D-9CEF-9F4DF7DD410B}"/>
              </a:ext>
            </a:extLst>
          </p:cNvPr>
          <p:cNvCxnSpPr>
            <a:cxnSpLocks/>
          </p:cNvCxnSpPr>
          <p:nvPr/>
        </p:nvCxnSpPr>
        <p:spPr>
          <a:xfrm flipV="1">
            <a:off x="4286275" y="1699456"/>
            <a:ext cx="0" cy="3868080"/>
          </a:xfrm>
          <a:prstGeom prst="line">
            <a:avLst/>
          </a:prstGeom>
          <a:ln w="12700">
            <a:gradFill>
              <a:gsLst>
                <a:gs pos="0">
                  <a:schemeClr val="tx2">
                    <a:alpha val="0"/>
                  </a:schemeClr>
                </a:gs>
                <a:gs pos="50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Straight Connector 35">
            <a:extLst>
              <a:ext uri="{FF2B5EF4-FFF2-40B4-BE49-F238E27FC236}">
                <a16:creationId xmlns:a16="http://schemas.microsoft.com/office/drawing/2014/main" id="{DF5D22D8-FCA5-4E30-B3CB-A4A44843020C}"/>
              </a:ext>
            </a:extLst>
          </p:cNvPr>
          <p:cNvCxnSpPr>
            <a:cxnSpLocks/>
          </p:cNvCxnSpPr>
          <p:nvPr/>
        </p:nvCxnSpPr>
        <p:spPr>
          <a:xfrm flipV="1">
            <a:off x="7879246" y="1699456"/>
            <a:ext cx="0" cy="3868080"/>
          </a:xfrm>
          <a:prstGeom prst="line">
            <a:avLst/>
          </a:prstGeom>
          <a:ln w="12700">
            <a:gradFill>
              <a:gsLst>
                <a:gs pos="0">
                  <a:schemeClr val="tx2">
                    <a:alpha val="0"/>
                  </a:schemeClr>
                </a:gs>
                <a:gs pos="50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39" name="Group 18">
            <a:extLst>
              <a:ext uri="{FF2B5EF4-FFF2-40B4-BE49-F238E27FC236}">
                <a16:creationId xmlns:a16="http://schemas.microsoft.com/office/drawing/2014/main" id="{DB862332-AA62-4C29-BEAD-E95C0C038987}"/>
              </a:ext>
            </a:extLst>
          </p:cNvPr>
          <p:cNvGrpSpPr>
            <a:grpSpLocks noChangeAspect="1"/>
          </p:cNvGrpSpPr>
          <p:nvPr/>
        </p:nvGrpSpPr>
        <p:grpSpPr bwMode="auto">
          <a:xfrm>
            <a:off x="1155119" y="959472"/>
            <a:ext cx="547010" cy="547841"/>
            <a:chOff x="3615" y="533"/>
            <a:chExt cx="657" cy="658"/>
          </a:xfrm>
          <a:noFill/>
        </p:grpSpPr>
        <p:sp>
          <p:nvSpPr>
            <p:cNvPr id="40" name="Freeform 22">
              <a:extLst>
                <a:ext uri="{FF2B5EF4-FFF2-40B4-BE49-F238E27FC236}">
                  <a16:creationId xmlns:a16="http://schemas.microsoft.com/office/drawing/2014/main" id="{524E0B8C-191C-4657-B8F3-9342D82CD3D3}"/>
                </a:ext>
              </a:extLst>
            </p:cNvPr>
            <p:cNvSpPr>
              <a:spLocks/>
            </p:cNvSpPr>
            <p:nvPr/>
          </p:nvSpPr>
          <p:spPr bwMode="auto">
            <a:xfrm>
              <a:off x="3615" y="562"/>
              <a:ext cx="628" cy="629"/>
            </a:xfrm>
            <a:custGeom>
              <a:avLst/>
              <a:gdLst>
                <a:gd name="T0" fmla="*/ 625 w 650"/>
                <a:gd name="T1" fmla="*/ 198 h 650"/>
                <a:gd name="T2" fmla="*/ 650 w 650"/>
                <a:gd name="T3" fmla="*/ 325 h 650"/>
                <a:gd name="T4" fmla="*/ 625 w 650"/>
                <a:gd name="T5" fmla="*/ 451 h 650"/>
                <a:gd name="T6" fmla="*/ 555 w 650"/>
                <a:gd name="T7" fmla="*/ 555 h 650"/>
                <a:gd name="T8" fmla="*/ 452 w 650"/>
                <a:gd name="T9" fmla="*/ 624 h 650"/>
                <a:gd name="T10" fmla="*/ 325 w 650"/>
                <a:gd name="T11" fmla="*/ 650 h 650"/>
                <a:gd name="T12" fmla="*/ 199 w 650"/>
                <a:gd name="T13" fmla="*/ 624 h 650"/>
                <a:gd name="T14" fmla="*/ 95 w 650"/>
                <a:gd name="T15" fmla="*/ 555 h 650"/>
                <a:gd name="T16" fmla="*/ 26 w 650"/>
                <a:gd name="T17" fmla="*/ 451 h 650"/>
                <a:gd name="T18" fmla="*/ 0 w 650"/>
                <a:gd name="T19" fmla="*/ 325 h 650"/>
                <a:gd name="T20" fmla="*/ 26 w 650"/>
                <a:gd name="T21" fmla="*/ 198 h 650"/>
                <a:gd name="T22" fmla="*/ 95 w 650"/>
                <a:gd name="T23" fmla="*/ 95 h 650"/>
                <a:gd name="T24" fmla="*/ 199 w 650"/>
                <a:gd name="T25" fmla="*/ 25 h 650"/>
                <a:gd name="T26" fmla="*/ 325 w 650"/>
                <a:gd name="T27" fmla="*/ 0 h 650"/>
                <a:gd name="T28" fmla="*/ 452 w 650"/>
                <a:gd name="T29" fmla="*/ 2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650">
                  <a:moveTo>
                    <a:pt x="625" y="198"/>
                  </a:moveTo>
                  <a:cubicBezTo>
                    <a:pt x="641" y="237"/>
                    <a:pt x="650" y="280"/>
                    <a:pt x="650" y="325"/>
                  </a:cubicBezTo>
                  <a:cubicBezTo>
                    <a:pt x="650" y="370"/>
                    <a:pt x="641" y="412"/>
                    <a:pt x="625" y="451"/>
                  </a:cubicBezTo>
                  <a:cubicBezTo>
                    <a:pt x="608" y="490"/>
                    <a:pt x="585" y="525"/>
                    <a:pt x="555" y="555"/>
                  </a:cubicBezTo>
                  <a:cubicBezTo>
                    <a:pt x="526" y="584"/>
                    <a:pt x="491" y="608"/>
                    <a:pt x="452" y="624"/>
                  </a:cubicBezTo>
                  <a:cubicBezTo>
                    <a:pt x="413" y="641"/>
                    <a:pt x="370" y="650"/>
                    <a:pt x="325" y="650"/>
                  </a:cubicBezTo>
                  <a:cubicBezTo>
                    <a:pt x="280" y="650"/>
                    <a:pt x="238" y="641"/>
                    <a:pt x="199" y="624"/>
                  </a:cubicBezTo>
                  <a:cubicBezTo>
                    <a:pt x="160" y="608"/>
                    <a:pt x="125" y="584"/>
                    <a:pt x="95" y="555"/>
                  </a:cubicBezTo>
                  <a:cubicBezTo>
                    <a:pt x="66" y="525"/>
                    <a:pt x="42" y="490"/>
                    <a:pt x="26" y="451"/>
                  </a:cubicBezTo>
                  <a:cubicBezTo>
                    <a:pt x="9" y="412"/>
                    <a:pt x="0" y="370"/>
                    <a:pt x="0" y="325"/>
                  </a:cubicBezTo>
                  <a:cubicBezTo>
                    <a:pt x="0" y="280"/>
                    <a:pt x="9" y="237"/>
                    <a:pt x="26" y="198"/>
                  </a:cubicBezTo>
                  <a:cubicBezTo>
                    <a:pt x="42" y="159"/>
                    <a:pt x="66" y="124"/>
                    <a:pt x="95" y="95"/>
                  </a:cubicBezTo>
                  <a:cubicBezTo>
                    <a:pt x="125" y="65"/>
                    <a:pt x="160" y="42"/>
                    <a:pt x="199" y="25"/>
                  </a:cubicBezTo>
                  <a:cubicBezTo>
                    <a:pt x="238" y="9"/>
                    <a:pt x="280" y="0"/>
                    <a:pt x="325" y="0"/>
                  </a:cubicBezTo>
                  <a:cubicBezTo>
                    <a:pt x="370" y="0"/>
                    <a:pt x="413" y="9"/>
                    <a:pt x="452" y="25"/>
                  </a:cubicBezTo>
                </a:path>
              </a:pathLst>
            </a:custGeom>
            <a:grpFill/>
            <a:ln w="317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41" name="Line 19">
              <a:extLst>
                <a:ext uri="{FF2B5EF4-FFF2-40B4-BE49-F238E27FC236}">
                  <a16:creationId xmlns:a16="http://schemas.microsoft.com/office/drawing/2014/main" id="{B5F17723-BD88-4690-B461-8EB7DAD4B3F4}"/>
                </a:ext>
              </a:extLst>
            </p:cNvPr>
            <p:cNvSpPr>
              <a:spLocks noChangeShapeType="1"/>
            </p:cNvSpPr>
            <p:nvPr/>
          </p:nvSpPr>
          <p:spPr bwMode="auto">
            <a:xfrm flipV="1">
              <a:off x="3929" y="733"/>
              <a:ext cx="143" cy="144"/>
            </a:xfrm>
            <a:prstGeom prst="line">
              <a:avLst/>
            </a:prstGeom>
            <a:grpFill/>
            <a:ln w="317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42" name="Freeform 20">
              <a:extLst>
                <a:ext uri="{FF2B5EF4-FFF2-40B4-BE49-F238E27FC236}">
                  <a16:creationId xmlns:a16="http://schemas.microsoft.com/office/drawing/2014/main" id="{DCC9D4A9-938F-4A01-9BCE-AC9E69E87032}"/>
                </a:ext>
              </a:extLst>
            </p:cNvPr>
            <p:cNvSpPr>
              <a:spLocks/>
            </p:cNvSpPr>
            <p:nvPr/>
          </p:nvSpPr>
          <p:spPr bwMode="auto">
            <a:xfrm>
              <a:off x="4072" y="533"/>
              <a:ext cx="200" cy="200"/>
            </a:xfrm>
            <a:custGeom>
              <a:avLst/>
              <a:gdLst>
                <a:gd name="T0" fmla="*/ 200 w 200"/>
                <a:gd name="T1" fmla="*/ 86 h 200"/>
                <a:gd name="T2" fmla="*/ 86 w 200"/>
                <a:gd name="T3" fmla="*/ 200 h 200"/>
                <a:gd name="T4" fmla="*/ 0 w 200"/>
                <a:gd name="T5" fmla="*/ 200 h 200"/>
                <a:gd name="T6" fmla="*/ 0 w 200"/>
                <a:gd name="T7" fmla="*/ 114 h 200"/>
                <a:gd name="T8" fmla="*/ 114 w 200"/>
                <a:gd name="T9" fmla="*/ 0 h 200"/>
                <a:gd name="T10" fmla="*/ 114 w 200"/>
                <a:gd name="T11" fmla="*/ 86 h 200"/>
                <a:gd name="T12" fmla="*/ 200 w 200"/>
                <a:gd name="T13" fmla="*/ 86 h 200"/>
              </a:gdLst>
              <a:ahLst/>
              <a:cxnLst>
                <a:cxn ang="0">
                  <a:pos x="T0" y="T1"/>
                </a:cxn>
                <a:cxn ang="0">
                  <a:pos x="T2" y="T3"/>
                </a:cxn>
                <a:cxn ang="0">
                  <a:pos x="T4" y="T5"/>
                </a:cxn>
                <a:cxn ang="0">
                  <a:pos x="T6" y="T7"/>
                </a:cxn>
                <a:cxn ang="0">
                  <a:pos x="T8" y="T9"/>
                </a:cxn>
                <a:cxn ang="0">
                  <a:pos x="T10" y="T11"/>
                </a:cxn>
                <a:cxn ang="0">
                  <a:pos x="T12" y="T13"/>
                </a:cxn>
              </a:cxnLst>
              <a:rect l="0" t="0" r="r" b="b"/>
              <a:pathLst>
                <a:path w="200" h="200">
                  <a:moveTo>
                    <a:pt x="200" y="86"/>
                  </a:moveTo>
                  <a:lnTo>
                    <a:pt x="86" y="200"/>
                  </a:lnTo>
                  <a:lnTo>
                    <a:pt x="0" y="200"/>
                  </a:lnTo>
                  <a:lnTo>
                    <a:pt x="0" y="114"/>
                  </a:lnTo>
                  <a:lnTo>
                    <a:pt x="114" y="0"/>
                  </a:lnTo>
                  <a:lnTo>
                    <a:pt x="114" y="86"/>
                  </a:lnTo>
                  <a:lnTo>
                    <a:pt x="200" y="86"/>
                  </a:lnTo>
                  <a:close/>
                </a:path>
              </a:pathLst>
            </a:custGeom>
            <a:grpFill/>
            <a:ln w="317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43" name="Freeform 21">
              <a:extLst>
                <a:ext uri="{FF2B5EF4-FFF2-40B4-BE49-F238E27FC236}">
                  <a16:creationId xmlns:a16="http://schemas.microsoft.com/office/drawing/2014/main" id="{F5F89836-AA97-4FA9-8AA5-CC03346A905B}"/>
                </a:ext>
              </a:extLst>
            </p:cNvPr>
            <p:cNvSpPr>
              <a:spLocks/>
            </p:cNvSpPr>
            <p:nvPr/>
          </p:nvSpPr>
          <p:spPr bwMode="auto">
            <a:xfrm>
              <a:off x="3615" y="562"/>
              <a:ext cx="628" cy="629"/>
            </a:xfrm>
            <a:custGeom>
              <a:avLst/>
              <a:gdLst>
                <a:gd name="T0" fmla="*/ 650 w 650"/>
                <a:gd name="T1" fmla="*/ 325 h 650"/>
                <a:gd name="T2" fmla="*/ 325 w 650"/>
                <a:gd name="T3" fmla="*/ 650 h 650"/>
                <a:gd name="T4" fmla="*/ 0 w 650"/>
                <a:gd name="T5" fmla="*/ 325 h 650"/>
                <a:gd name="T6" fmla="*/ 325 w 650"/>
                <a:gd name="T7" fmla="*/ 0 h 650"/>
              </a:gdLst>
              <a:ahLst/>
              <a:cxnLst>
                <a:cxn ang="0">
                  <a:pos x="T0" y="T1"/>
                </a:cxn>
                <a:cxn ang="0">
                  <a:pos x="T2" y="T3"/>
                </a:cxn>
                <a:cxn ang="0">
                  <a:pos x="T4" y="T5"/>
                </a:cxn>
                <a:cxn ang="0">
                  <a:pos x="T6" y="T7"/>
                </a:cxn>
              </a:cxnLst>
              <a:rect l="0" t="0" r="r" b="b"/>
              <a:pathLst>
                <a:path w="650" h="650">
                  <a:moveTo>
                    <a:pt x="650" y="325"/>
                  </a:moveTo>
                  <a:cubicBezTo>
                    <a:pt x="650" y="504"/>
                    <a:pt x="505" y="650"/>
                    <a:pt x="325" y="650"/>
                  </a:cubicBezTo>
                  <a:cubicBezTo>
                    <a:pt x="146" y="650"/>
                    <a:pt x="0" y="504"/>
                    <a:pt x="0" y="325"/>
                  </a:cubicBezTo>
                  <a:cubicBezTo>
                    <a:pt x="0" y="145"/>
                    <a:pt x="146" y="0"/>
                    <a:pt x="325" y="0"/>
                  </a:cubicBezTo>
                </a:path>
              </a:pathLst>
            </a:custGeom>
            <a:grpFill/>
            <a:ln w="317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04040"/>
                </a:solidFill>
                <a:effectLst/>
                <a:uLnTx/>
                <a:uFillTx/>
                <a:latin typeface="Arial" panose="020B0604020202020204"/>
                <a:ea typeface="+mn-ea"/>
                <a:cs typeface="+mn-cs"/>
              </a:endParaRPr>
            </a:p>
          </p:txBody>
        </p:sp>
        <p:sp>
          <p:nvSpPr>
            <p:cNvPr id="44" name="Freeform 23">
              <a:extLst>
                <a:ext uri="{FF2B5EF4-FFF2-40B4-BE49-F238E27FC236}">
                  <a16:creationId xmlns:a16="http://schemas.microsoft.com/office/drawing/2014/main" id="{728BAEA6-501E-403E-9D7C-F84E7203EEF9}"/>
                </a:ext>
              </a:extLst>
            </p:cNvPr>
            <p:cNvSpPr>
              <a:spLocks/>
            </p:cNvSpPr>
            <p:nvPr/>
          </p:nvSpPr>
          <p:spPr bwMode="auto">
            <a:xfrm>
              <a:off x="3773" y="719"/>
              <a:ext cx="314" cy="314"/>
            </a:xfrm>
            <a:custGeom>
              <a:avLst/>
              <a:gdLst>
                <a:gd name="T0" fmla="*/ 312 w 325"/>
                <a:gd name="T1" fmla="*/ 99 h 325"/>
                <a:gd name="T2" fmla="*/ 325 w 325"/>
                <a:gd name="T3" fmla="*/ 163 h 325"/>
                <a:gd name="T4" fmla="*/ 312 w 325"/>
                <a:gd name="T5" fmla="*/ 226 h 325"/>
                <a:gd name="T6" fmla="*/ 277 w 325"/>
                <a:gd name="T7" fmla="*/ 278 h 325"/>
                <a:gd name="T8" fmla="*/ 226 w 325"/>
                <a:gd name="T9" fmla="*/ 313 h 325"/>
                <a:gd name="T10" fmla="*/ 162 w 325"/>
                <a:gd name="T11" fmla="*/ 325 h 325"/>
                <a:gd name="T12" fmla="*/ 99 w 325"/>
                <a:gd name="T13" fmla="*/ 313 h 325"/>
                <a:gd name="T14" fmla="*/ 47 w 325"/>
                <a:gd name="T15" fmla="*/ 278 h 325"/>
                <a:gd name="T16" fmla="*/ 12 w 325"/>
                <a:gd name="T17" fmla="*/ 226 h 325"/>
                <a:gd name="T18" fmla="*/ 0 w 325"/>
                <a:gd name="T19" fmla="*/ 163 h 325"/>
                <a:gd name="T20" fmla="*/ 12 w 325"/>
                <a:gd name="T21" fmla="*/ 99 h 325"/>
                <a:gd name="T22" fmla="*/ 47 w 325"/>
                <a:gd name="T23" fmla="*/ 48 h 325"/>
                <a:gd name="T24" fmla="*/ 99 w 325"/>
                <a:gd name="T25" fmla="*/ 13 h 325"/>
                <a:gd name="T26" fmla="*/ 162 w 325"/>
                <a:gd name="T27" fmla="*/ 0 h 325"/>
                <a:gd name="T28" fmla="*/ 226 w 325"/>
                <a:gd name="T29" fmla="*/ 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325">
                  <a:moveTo>
                    <a:pt x="312" y="99"/>
                  </a:moveTo>
                  <a:cubicBezTo>
                    <a:pt x="320" y="119"/>
                    <a:pt x="325" y="140"/>
                    <a:pt x="325" y="163"/>
                  </a:cubicBezTo>
                  <a:cubicBezTo>
                    <a:pt x="325" y="185"/>
                    <a:pt x="320" y="207"/>
                    <a:pt x="312" y="226"/>
                  </a:cubicBezTo>
                  <a:cubicBezTo>
                    <a:pt x="304" y="246"/>
                    <a:pt x="292" y="263"/>
                    <a:pt x="277" y="278"/>
                  </a:cubicBezTo>
                  <a:cubicBezTo>
                    <a:pt x="262" y="292"/>
                    <a:pt x="245" y="304"/>
                    <a:pt x="226" y="313"/>
                  </a:cubicBezTo>
                  <a:cubicBezTo>
                    <a:pt x="206" y="321"/>
                    <a:pt x="185" y="325"/>
                    <a:pt x="162" y="325"/>
                  </a:cubicBezTo>
                  <a:cubicBezTo>
                    <a:pt x="140" y="325"/>
                    <a:pt x="118" y="321"/>
                    <a:pt x="99" y="313"/>
                  </a:cubicBezTo>
                  <a:cubicBezTo>
                    <a:pt x="79" y="304"/>
                    <a:pt x="62" y="292"/>
                    <a:pt x="47" y="278"/>
                  </a:cubicBezTo>
                  <a:cubicBezTo>
                    <a:pt x="33" y="263"/>
                    <a:pt x="21" y="246"/>
                    <a:pt x="12" y="226"/>
                  </a:cubicBezTo>
                  <a:cubicBezTo>
                    <a:pt x="4" y="207"/>
                    <a:pt x="0" y="185"/>
                    <a:pt x="0" y="163"/>
                  </a:cubicBezTo>
                  <a:cubicBezTo>
                    <a:pt x="0" y="140"/>
                    <a:pt x="4" y="119"/>
                    <a:pt x="12" y="99"/>
                  </a:cubicBezTo>
                  <a:cubicBezTo>
                    <a:pt x="21" y="80"/>
                    <a:pt x="33" y="63"/>
                    <a:pt x="47" y="48"/>
                  </a:cubicBezTo>
                  <a:cubicBezTo>
                    <a:pt x="62" y="33"/>
                    <a:pt x="79" y="21"/>
                    <a:pt x="99" y="13"/>
                  </a:cubicBezTo>
                  <a:cubicBezTo>
                    <a:pt x="118" y="5"/>
                    <a:pt x="140" y="0"/>
                    <a:pt x="162" y="0"/>
                  </a:cubicBezTo>
                  <a:cubicBezTo>
                    <a:pt x="185" y="0"/>
                    <a:pt x="206" y="5"/>
                    <a:pt x="226" y="13"/>
                  </a:cubicBezTo>
                </a:path>
              </a:pathLst>
            </a:custGeom>
            <a:grpFill/>
            <a:ln w="317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04040"/>
                </a:solidFill>
                <a:effectLst/>
                <a:uLnTx/>
                <a:uFillTx/>
                <a:latin typeface="Arial" panose="020B0604020202020204"/>
                <a:ea typeface="+mn-ea"/>
                <a:cs typeface="+mn-cs"/>
              </a:endParaRPr>
            </a:p>
          </p:txBody>
        </p:sp>
      </p:grpSp>
      <p:pic>
        <p:nvPicPr>
          <p:cNvPr id="45" name="Grafický objekt 44" descr="Ozubené kolečko">
            <a:extLst>
              <a:ext uri="{FF2B5EF4-FFF2-40B4-BE49-F238E27FC236}">
                <a16:creationId xmlns:a16="http://schemas.microsoft.com/office/drawing/2014/main" id="{9805AFDA-E126-471E-B834-89C6468BFB2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74596" y="786408"/>
            <a:ext cx="914400" cy="914400"/>
          </a:xfrm>
          <a:prstGeom prst="rect">
            <a:avLst/>
          </a:prstGeom>
        </p:spPr>
      </p:pic>
      <p:grpSp>
        <p:nvGrpSpPr>
          <p:cNvPr id="46" name="Group 5">
            <a:extLst>
              <a:ext uri="{FF2B5EF4-FFF2-40B4-BE49-F238E27FC236}">
                <a16:creationId xmlns:a16="http://schemas.microsoft.com/office/drawing/2014/main" id="{2235A698-2769-4CD9-8079-42025F359E52}"/>
              </a:ext>
            </a:extLst>
          </p:cNvPr>
          <p:cNvGrpSpPr>
            <a:grpSpLocks noChangeAspect="1"/>
          </p:cNvGrpSpPr>
          <p:nvPr/>
        </p:nvGrpSpPr>
        <p:grpSpPr bwMode="auto">
          <a:xfrm>
            <a:off x="8364252" y="944724"/>
            <a:ext cx="561662" cy="571458"/>
            <a:chOff x="602" y="1997"/>
            <a:chExt cx="516" cy="525"/>
          </a:xfrm>
        </p:grpSpPr>
        <p:sp>
          <p:nvSpPr>
            <p:cNvPr id="47" name="Freeform 6">
              <a:extLst>
                <a:ext uri="{FF2B5EF4-FFF2-40B4-BE49-F238E27FC236}">
                  <a16:creationId xmlns:a16="http://schemas.microsoft.com/office/drawing/2014/main" id="{3A94C04D-76D4-44B5-A15F-C4E54400623D}"/>
                </a:ext>
              </a:extLst>
            </p:cNvPr>
            <p:cNvSpPr>
              <a:spLocks/>
            </p:cNvSpPr>
            <p:nvPr/>
          </p:nvSpPr>
          <p:spPr bwMode="auto">
            <a:xfrm>
              <a:off x="855" y="2344"/>
              <a:ext cx="34" cy="51"/>
            </a:xfrm>
            <a:custGeom>
              <a:avLst/>
              <a:gdLst>
                <a:gd name="T0" fmla="*/ 0 w 16"/>
                <a:gd name="T1" fmla="*/ 24 h 24"/>
                <a:gd name="T2" fmla="*/ 16 w 16"/>
                <a:gd name="T3" fmla="*/ 0 h 24"/>
              </a:gdLst>
              <a:ahLst/>
              <a:cxnLst>
                <a:cxn ang="0">
                  <a:pos x="T0" y="T1"/>
                </a:cxn>
                <a:cxn ang="0">
                  <a:pos x="T2" y="T3"/>
                </a:cxn>
              </a:cxnLst>
              <a:rect l="0" t="0" r="r" b="b"/>
              <a:pathLst>
                <a:path w="16" h="24">
                  <a:moveTo>
                    <a:pt x="0" y="24"/>
                  </a:moveTo>
                  <a:cubicBezTo>
                    <a:pt x="0" y="24"/>
                    <a:pt x="16" y="18"/>
                    <a:pt x="16" y="0"/>
                  </a:cubicBezTo>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Freeform 7">
              <a:extLst>
                <a:ext uri="{FF2B5EF4-FFF2-40B4-BE49-F238E27FC236}">
                  <a16:creationId xmlns:a16="http://schemas.microsoft.com/office/drawing/2014/main" id="{C99624EA-584A-44DD-AD8D-57360C9B15F6}"/>
                </a:ext>
              </a:extLst>
            </p:cNvPr>
            <p:cNvSpPr>
              <a:spLocks/>
            </p:cNvSpPr>
            <p:nvPr/>
          </p:nvSpPr>
          <p:spPr bwMode="auto">
            <a:xfrm>
              <a:off x="610" y="2047"/>
              <a:ext cx="279" cy="297"/>
            </a:xfrm>
            <a:custGeom>
              <a:avLst/>
              <a:gdLst>
                <a:gd name="T0" fmla="*/ 12 w 132"/>
                <a:gd name="T1" fmla="*/ 140 h 140"/>
                <a:gd name="T2" fmla="*/ 132 w 132"/>
                <a:gd name="T3" fmla="*/ 140 h 140"/>
                <a:gd name="T4" fmla="*/ 132 w 132"/>
                <a:gd name="T5" fmla="*/ 28 h 140"/>
                <a:gd name="T6" fmla="*/ 0 w 132"/>
                <a:gd name="T7" fmla="*/ 28 h 140"/>
              </a:gdLst>
              <a:ahLst/>
              <a:cxnLst>
                <a:cxn ang="0">
                  <a:pos x="T0" y="T1"/>
                </a:cxn>
                <a:cxn ang="0">
                  <a:pos x="T2" y="T3"/>
                </a:cxn>
                <a:cxn ang="0">
                  <a:pos x="T4" y="T5"/>
                </a:cxn>
                <a:cxn ang="0">
                  <a:pos x="T6" y="T7"/>
                </a:cxn>
              </a:cxnLst>
              <a:rect l="0" t="0" r="r" b="b"/>
              <a:pathLst>
                <a:path w="132" h="140">
                  <a:moveTo>
                    <a:pt x="12" y="140"/>
                  </a:moveTo>
                  <a:cubicBezTo>
                    <a:pt x="28" y="120"/>
                    <a:pt x="116" y="120"/>
                    <a:pt x="132" y="140"/>
                  </a:cubicBezTo>
                  <a:cubicBezTo>
                    <a:pt x="132" y="28"/>
                    <a:pt x="132" y="28"/>
                    <a:pt x="132" y="28"/>
                  </a:cubicBezTo>
                  <a:cubicBezTo>
                    <a:pt x="112" y="0"/>
                    <a:pt x="20" y="0"/>
                    <a:pt x="0" y="28"/>
                  </a:cubicBezTo>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8">
              <a:extLst>
                <a:ext uri="{FF2B5EF4-FFF2-40B4-BE49-F238E27FC236}">
                  <a16:creationId xmlns:a16="http://schemas.microsoft.com/office/drawing/2014/main" id="{D2AB2D85-6FF7-4A7D-85E8-25825FF3D640}"/>
                </a:ext>
              </a:extLst>
            </p:cNvPr>
            <p:cNvSpPr>
              <a:spLocks/>
            </p:cNvSpPr>
            <p:nvPr/>
          </p:nvSpPr>
          <p:spPr bwMode="auto">
            <a:xfrm>
              <a:off x="855" y="2141"/>
              <a:ext cx="263" cy="254"/>
            </a:xfrm>
            <a:custGeom>
              <a:avLst/>
              <a:gdLst>
                <a:gd name="T0" fmla="*/ 16 w 124"/>
                <a:gd name="T1" fmla="*/ 0 h 120"/>
                <a:gd name="T2" fmla="*/ 124 w 124"/>
                <a:gd name="T3" fmla="*/ 52 h 120"/>
                <a:gd name="T4" fmla="*/ 0 w 124"/>
                <a:gd name="T5" fmla="*/ 120 h 120"/>
              </a:gdLst>
              <a:ahLst/>
              <a:cxnLst>
                <a:cxn ang="0">
                  <a:pos x="T0" y="T1"/>
                </a:cxn>
                <a:cxn ang="0">
                  <a:pos x="T2" y="T3"/>
                </a:cxn>
                <a:cxn ang="0">
                  <a:pos x="T4" y="T5"/>
                </a:cxn>
              </a:cxnLst>
              <a:rect l="0" t="0" r="r" b="b"/>
              <a:pathLst>
                <a:path w="124" h="120">
                  <a:moveTo>
                    <a:pt x="16" y="0"/>
                  </a:moveTo>
                  <a:cubicBezTo>
                    <a:pt x="60" y="32"/>
                    <a:pt x="124" y="52"/>
                    <a:pt x="124" y="52"/>
                  </a:cubicBezTo>
                  <a:cubicBezTo>
                    <a:pt x="124" y="52"/>
                    <a:pt x="92" y="92"/>
                    <a:pt x="0" y="120"/>
                  </a:cubicBezTo>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9">
              <a:extLst>
                <a:ext uri="{FF2B5EF4-FFF2-40B4-BE49-F238E27FC236}">
                  <a16:creationId xmlns:a16="http://schemas.microsoft.com/office/drawing/2014/main" id="{01BA2AA0-3B88-48FA-BEBF-9CA6AF171EA5}"/>
                </a:ext>
              </a:extLst>
            </p:cNvPr>
            <p:cNvSpPr>
              <a:spLocks/>
            </p:cNvSpPr>
            <p:nvPr/>
          </p:nvSpPr>
          <p:spPr bwMode="auto">
            <a:xfrm>
              <a:off x="839" y="2361"/>
              <a:ext cx="16" cy="34"/>
            </a:xfrm>
            <a:custGeom>
              <a:avLst/>
              <a:gdLst>
                <a:gd name="T0" fmla="*/ 8 w 8"/>
                <a:gd name="T1" fmla="*/ 16 h 16"/>
                <a:gd name="T2" fmla="*/ 0 w 8"/>
                <a:gd name="T3" fmla="*/ 0 h 16"/>
              </a:gdLst>
              <a:ahLst/>
              <a:cxnLst>
                <a:cxn ang="0">
                  <a:pos x="T0" y="T1"/>
                </a:cxn>
                <a:cxn ang="0">
                  <a:pos x="T2" y="T3"/>
                </a:cxn>
              </a:cxnLst>
              <a:rect l="0" t="0" r="r" b="b"/>
              <a:pathLst>
                <a:path w="8" h="16">
                  <a:moveTo>
                    <a:pt x="8" y="16"/>
                  </a:moveTo>
                  <a:cubicBezTo>
                    <a:pt x="8" y="16"/>
                    <a:pt x="8" y="8"/>
                    <a:pt x="0" y="0"/>
                  </a:cubicBezTo>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Line 10">
              <a:extLst>
                <a:ext uri="{FF2B5EF4-FFF2-40B4-BE49-F238E27FC236}">
                  <a16:creationId xmlns:a16="http://schemas.microsoft.com/office/drawing/2014/main" id="{49687F7F-62B4-4CAE-A28B-1617DD62D423}"/>
                </a:ext>
              </a:extLst>
            </p:cNvPr>
            <p:cNvSpPr>
              <a:spLocks noChangeShapeType="1"/>
            </p:cNvSpPr>
            <p:nvPr/>
          </p:nvSpPr>
          <p:spPr bwMode="auto">
            <a:xfrm>
              <a:off x="661" y="2335"/>
              <a:ext cx="0" cy="18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Line 11">
              <a:extLst>
                <a:ext uri="{FF2B5EF4-FFF2-40B4-BE49-F238E27FC236}">
                  <a16:creationId xmlns:a16="http://schemas.microsoft.com/office/drawing/2014/main" id="{6F8C6B23-B853-4585-976A-4593BC01201E}"/>
                </a:ext>
              </a:extLst>
            </p:cNvPr>
            <p:cNvSpPr>
              <a:spLocks noChangeShapeType="1"/>
            </p:cNvSpPr>
            <p:nvPr/>
          </p:nvSpPr>
          <p:spPr bwMode="auto">
            <a:xfrm flipV="1">
              <a:off x="602" y="2157"/>
              <a:ext cx="0" cy="365"/>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12">
              <a:extLst>
                <a:ext uri="{FF2B5EF4-FFF2-40B4-BE49-F238E27FC236}">
                  <a16:creationId xmlns:a16="http://schemas.microsoft.com/office/drawing/2014/main" id="{378CBFBC-F9CD-4B7F-B984-DD07B090E9C4}"/>
                </a:ext>
              </a:extLst>
            </p:cNvPr>
            <p:cNvSpPr>
              <a:spLocks/>
            </p:cNvSpPr>
            <p:nvPr/>
          </p:nvSpPr>
          <p:spPr bwMode="auto">
            <a:xfrm>
              <a:off x="602" y="1997"/>
              <a:ext cx="59" cy="76"/>
            </a:xfrm>
            <a:custGeom>
              <a:avLst/>
              <a:gdLst>
                <a:gd name="T0" fmla="*/ 0 w 28"/>
                <a:gd name="T1" fmla="*/ 28 h 36"/>
                <a:gd name="T2" fmla="*/ 0 w 28"/>
                <a:gd name="T3" fmla="*/ 14 h 36"/>
                <a:gd name="T4" fmla="*/ 14 w 28"/>
                <a:gd name="T5" fmla="*/ 0 h 36"/>
                <a:gd name="T6" fmla="*/ 14 w 28"/>
                <a:gd name="T7" fmla="*/ 0 h 36"/>
                <a:gd name="T8" fmla="*/ 28 w 28"/>
                <a:gd name="T9" fmla="*/ 14 h 36"/>
                <a:gd name="T10" fmla="*/ 28 w 28"/>
                <a:gd name="T11" fmla="*/ 36 h 36"/>
              </a:gdLst>
              <a:ahLst/>
              <a:cxnLst>
                <a:cxn ang="0">
                  <a:pos x="T0" y="T1"/>
                </a:cxn>
                <a:cxn ang="0">
                  <a:pos x="T2" y="T3"/>
                </a:cxn>
                <a:cxn ang="0">
                  <a:pos x="T4" y="T5"/>
                </a:cxn>
                <a:cxn ang="0">
                  <a:pos x="T6" y="T7"/>
                </a:cxn>
                <a:cxn ang="0">
                  <a:pos x="T8" y="T9"/>
                </a:cxn>
                <a:cxn ang="0">
                  <a:pos x="T10" y="T11"/>
                </a:cxn>
              </a:cxnLst>
              <a:rect l="0" t="0" r="r" b="b"/>
              <a:pathLst>
                <a:path w="28" h="36">
                  <a:moveTo>
                    <a:pt x="0" y="28"/>
                  </a:moveTo>
                  <a:cubicBezTo>
                    <a:pt x="0" y="14"/>
                    <a:pt x="0" y="14"/>
                    <a:pt x="0" y="14"/>
                  </a:cubicBezTo>
                  <a:cubicBezTo>
                    <a:pt x="0" y="6"/>
                    <a:pt x="6" y="0"/>
                    <a:pt x="14" y="0"/>
                  </a:cubicBezTo>
                  <a:cubicBezTo>
                    <a:pt x="14" y="0"/>
                    <a:pt x="14" y="0"/>
                    <a:pt x="14" y="0"/>
                  </a:cubicBezTo>
                  <a:cubicBezTo>
                    <a:pt x="22" y="0"/>
                    <a:pt x="28" y="6"/>
                    <a:pt x="28" y="14"/>
                  </a:cubicBezTo>
                  <a:cubicBezTo>
                    <a:pt x="28" y="36"/>
                    <a:pt x="28" y="36"/>
                    <a:pt x="28" y="36"/>
                  </a:cubicBezTo>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7" name="Zástupný obsah 6">
            <a:extLst>
              <a:ext uri="{FF2B5EF4-FFF2-40B4-BE49-F238E27FC236}">
                <a16:creationId xmlns:a16="http://schemas.microsoft.com/office/drawing/2014/main" id="{DE18CC4F-B150-41EA-9317-6459BDA74370}"/>
              </a:ext>
            </a:extLst>
          </p:cNvPr>
          <p:cNvSpPr txBox="1">
            <a:spLocks/>
          </p:cNvSpPr>
          <p:nvPr/>
        </p:nvSpPr>
        <p:spPr>
          <a:xfrm>
            <a:off x="828988" y="2095500"/>
            <a:ext cx="3358800" cy="3998913"/>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lvl="0" indent="0">
              <a:lnSpc>
                <a:spcPct val="100000"/>
              </a:lnSpc>
              <a:spcBef>
                <a:spcPts val="432"/>
              </a:spcBef>
              <a:buNone/>
              <a:defRPr/>
            </a:pPr>
            <a:r>
              <a:rPr lang="en-US" sz="1400" kern="0" dirty="0"/>
              <a:t>The goal of the research is to measure Philips Sonicare position in the market of electric toothbrushes in Czech and Slovak Republic.</a:t>
            </a:r>
          </a:p>
          <a:p>
            <a:pPr marL="88900" lvl="0" indent="0">
              <a:lnSpc>
                <a:spcPct val="100000"/>
              </a:lnSpc>
              <a:spcBef>
                <a:spcPts val="432"/>
              </a:spcBef>
              <a:buNone/>
              <a:defRPr/>
            </a:pPr>
            <a:endParaRPr kumimoji="0" lang="cs-CZ" sz="1600" b="0" i="0" u="none" strike="noStrike" kern="0" cap="none" spc="0" normalizeH="0" baseline="0" noProof="0" dirty="0">
              <a:ln>
                <a:noFill/>
              </a:ln>
              <a:effectLst/>
              <a:uLnTx/>
              <a:uFillTx/>
              <a:latin typeface="Arial" panose="020B0604020202020204"/>
              <a:ea typeface="+mn-ea"/>
              <a:cs typeface="+mn-cs"/>
            </a:endParaRPr>
          </a:p>
          <a:p>
            <a:pPr marL="285750" lvl="0" indent="-285750">
              <a:lnSpc>
                <a:spcPct val="100000"/>
              </a:lnSpc>
              <a:spcBef>
                <a:spcPts val="432"/>
              </a:spcBef>
              <a:buFont typeface="Wingdings" panose="05000000000000000000" pitchFamily="2" charset="2"/>
              <a:buChar char="§"/>
              <a:defRPr/>
            </a:pPr>
            <a:r>
              <a:rPr lang="en-US" sz="1200" kern="0" dirty="0"/>
              <a:t>Quantitative market mapping to understand the position of Philips in the market, its strengths, weaknesses and barriers.</a:t>
            </a:r>
            <a:endParaRPr kumimoji="0" lang="cs-CZ" sz="1200" b="0" i="0" u="none" strike="noStrike" kern="0" cap="none" spc="0" normalizeH="0" baseline="0" noProof="0" dirty="0">
              <a:ln>
                <a:noFill/>
              </a:ln>
              <a:effectLst/>
              <a:uLnTx/>
              <a:uFillTx/>
              <a:latin typeface="Arial" panose="020B0604020202020204"/>
              <a:ea typeface="+mn-ea"/>
              <a:cs typeface="+mn-cs"/>
            </a:endParaRPr>
          </a:p>
        </p:txBody>
      </p:sp>
      <p:sp>
        <p:nvSpPr>
          <p:cNvPr id="58" name="Zástupný obsah 6">
            <a:extLst>
              <a:ext uri="{FF2B5EF4-FFF2-40B4-BE49-F238E27FC236}">
                <a16:creationId xmlns:a16="http://schemas.microsoft.com/office/drawing/2014/main" id="{B6AA219B-1DD9-4277-BA8F-BB75CD65E473}"/>
              </a:ext>
            </a:extLst>
          </p:cNvPr>
          <p:cNvSpPr txBox="1">
            <a:spLocks/>
          </p:cNvSpPr>
          <p:nvPr/>
        </p:nvSpPr>
        <p:spPr>
          <a:xfrm>
            <a:off x="4367809" y="2095500"/>
            <a:ext cx="3310902" cy="3998913"/>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100000"/>
              </a:lnSpc>
              <a:spcBef>
                <a:spcPts val="432"/>
              </a:spcBef>
              <a:spcAft>
                <a:spcPts val="0"/>
              </a:spcAft>
              <a:buClrTx/>
              <a:buSzTx/>
              <a:buFont typeface="Arial" panose="020B0604020202020204" pitchFamily="34" charset="0"/>
              <a:buNone/>
              <a:tabLst/>
              <a:defRPr/>
            </a:pPr>
            <a:r>
              <a:rPr lang="en-GB" sz="1400" kern="0" dirty="0">
                <a:latin typeface="Arial" panose="020B0604020202020204"/>
              </a:rPr>
              <a:t>Quantitative, online research</a:t>
            </a:r>
          </a:p>
          <a:p>
            <a:pPr marL="88900" marR="0" lvl="0" indent="0" algn="l" defTabSz="914400" rtl="0" eaLnBrk="1" fontAlgn="auto" latinLnBrk="0" hangingPunct="1">
              <a:lnSpc>
                <a:spcPct val="100000"/>
              </a:lnSpc>
              <a:spcBef>
                <a:spcPts val="432"/>
              </a:spcBef>
              <a:spcAft>
                <a:spcPts val="0"/>
              </a:spcAft>
              <a:buClrTx/>
              <a:buSzTx/>
              <a:buFont typeface="Arial" panose="020B0604020202020204" pitchFamily="34" charset="0"/>
              <a:buNone/>
              <a:tabLst/>
              <a:defRPr/>
            </a:pPr>
            <a:r>
              <a:rPr lang="en-GB" sz="1400" kern="0" dirty="0"/>
              <a:t>CASI methodology - </a:t>
            </a:r>
            <a:r>
              <a:rPr lang="en-US" sz="1400" kern="0" dirty="0"/>
              <a:t>using the IPSOS online Czech and Slovak panel of respondents </a:t>
            </a:r>
          </a:p>
          <a:p>
            <a:pPr marL="0" marR="0" lvl="0" indent="0" algn="l" defTabSz="914400" rtl="0" eaLnBrk="1" fontAlgn="auto" latinLnBrk="0" hangingPunct="1">
              <a:lnSpc>
                <a:spcPct val="100000"/>
              </a:lnSpc>
              <a:spcBef>
                <a:spcPts val="432"/>
              </a:spcBef>
              <a:spcAft>
                <a:spcPts val="0"/>
              </a:spcAft>
              <a:buClrTx/>
              <a:buSzTx/>
              <a:buNone/>
              <a:tabLst/>
              <a:defRPr/>
            </a:pPr>
            <a:r>
              <a:rPr kumimoji="0" lang="en-GB" sz="1400" b="1" i="0" u="none" strike="noStrike" kern="0" cap="none" spc="0" normalizeH="0" baseline="0" noProof="0" dirty="0">
                <a:ln>
                  <a:noFill/>
                </a:ln>
                <a:effectLst/>
                <a:uLnTx/>
                <a:uFillTx/>
                <a:latin typeface="Arial" panose="020B0604020202020204"/>
                <a:ea typeface="+mn-ea"/>
                <a:cs typeface="+mn-cs"/>
              </a:rPr>
              <a:t> </a:t>
            </a: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en-GB" sz="1200" b="1" i="0" u="none" strike="noStrike" kern="0" cap="none" spc="0" normalizeH="0" baseline="0" noProof="0" dirty="0">
                <a:ln>
                  <a:noFill/>
                </a:ln>
                <a:effectLst/>
                <a:uLnTx/>
                <a:uFillTx/>
                <a:latin typeface="Arial" panose="020B0604020202020204"/>
                <a:ea typeface="+mn-ea"/>
                <a:cs typeface="+mn-cs"/>
              </a:rPr>
              <a:t>Target groups</a:t>
            </a:r>
          </a:p>
          <a:p>
            <a:pPr marL="0" lvl="0" indent="0">
              <a:lnSpc>
                <a:spcPct val="100000"/>
              </a:lnSpc>
              <a:spcBef>
                <a:spcPts val="432"/>
              </a:spcBef>
              <a:buNone/>
              <a:defRPr/>
            </a:pPr>
            <a:r>
              <a:rPr lang="en-GB" sz="1200" i="1" kern="0" dirty="0">
                <a:latin typeface="Arial" panose="020B0604020202020204"/>
              </a:rPr>
              <a:t>Core target</a:t>
            </a:r>
            <a:r>
              <a:rPr lang="en-GB" sz="1200" kern="0" dirty="0">
                <a:latin typeface="Arial" panose="020B0604020202020204"/>
              </a:rPr>
              <a:t>: </a:t>
            </a:r>
            <a:r>
              <a:rPr lang="en-US" sz="1200" kern="0" dirty="0"/>
              <a:t>People 25-49 y.o., brushing their teeth at least once a day, aware of either a rotating or a sonic toothbrush.</a:t>
            </a:r>
            <a:r>
              <a:rPr lang="en-GB" sz="1200" kern="0" dirty="0">
                <a:latin typeface="Arial" panose="020B0604020202020204"/>
              </a:rPr>
              <a:t> </a:t>
            </a:r>
          </a:p>
          <a:p>
            <a:pPr marL="0" indent="0">
              <a:lnSpc>
                <a:spcPct val="100000"/>
              </a:lnSpc>
              <a:spcBef>
                <a:spcPts val="432"/>
              </a:spcBef>
              <a:buNone/>
              <a:defRPr/>
            </a:pPr>
            <a:r>
              <a:rPr lang="en-GB" sz="1200" i="1" kern="0" dirty="0"/>
              <a:t>Users</a:t>
            </a:r>
            <a:r>
              <a:rPr lang="en-GB" sz="1200" kern="0" dirty="0"/>
              <a:t>: </a:t>
            </a:r>
            <a:r>
              <a:rPr lang="en-US" sz="1200" kern="0" dirty="0"/>
              <a:t>People 25-49 y.o., brushing their teeth at least once a day, current users of either a rotating or a sonic toothbrush.</a:t>
            </a:r>
            <a:endParaRPr lang="en-GB" sz="1200" kern="0" dirty="0">
              <a:latin typeface="Arial" panose="020B0604020202020204"/>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en-GB" sz="1200" b="1" i="0" u="none" strike="noStrike" kern="0" cap="none" spc="0" normalizeH="0" baseline="0" noProof="0" dirty="0">
                <a:ln>
                  <a:noFill/>
                </a:ln>
                <a:effectLst/>
                <a:uLnTx/>
                <a:uFillTx/>
                <a:latin typeface="Arial" panose="020B0604020202020204"/>
                <a:ea typeface="+mn-ea"/>
                <a:cs typeface="+mn-cs"/>
              </a:rPr>
              <a:t>Sample size</a:t>
            </a:r>
          </a:p>
          <a:p>
            <a:pPr marL="0" marR="0" lvl="0" indent="0" algn="l" defTabSz="914400" rtl="0" eaLnBrk="1" fontAlgn="auto" latinLnBrk="0" hangingPunct="1">
              <a:lnSpc>
                <a:spcPct val="100000"/>
              </a:lnSpc>
              <a:spcBef>
                <a:spcPts val="432"/>
              </a:spcBef>
              <a:spcAft>
                <a:spcPts val="0"/>
              </a:spcAft>
              <a:buClrTx/>
              <a:buSzTx/>
              <a:buNone/>
              <a:tabLst/>
              <a:defRPr/>
            </a:pPr>
            <a:r>
              <a:rPr lang="en-GB" sz="1200" i="1" kern="0" dirty="0">
                <a:latin typeface="Arial" panose="020B0604020202020204"/>
              </a:rPr>
              <a:t>Core target</a:t>
            </a:r>
            <a:r>
              <a:rPr lang="en-GB" sz="1200" kern="0" dirty="0">
                <a:latin typeface="Arial" panose="020B0604020202020204"/>
              </a:rPr>
              <a:t>: N=400</a:t>
            </a:r>
          </a:p>
          <a:p>
            <a:pPr marL="0" marR="0" lvl="0" indent="0" algn="l" defTabSz="914400" rtl="0" eaLnBrk="1" fontAlgn="auto" latinLnBrk="0" hangingPunct="1">
              <a:lnSpc>
                <a:spcPct val="100000"/>
              </a:lnSpc>
              <a:spcBef>
                <a:spcPts val="432"/>
              </a:spcBef>
              <a:spcAft>
                <a:spcPts val="0"/>
              </a:spcAft>
              <a:buClrTx/>
              <a:buSzTx/>
              <a:buNone/>
              <a:tabLst/>
              <a:defRPr/>
            </a:pPr>
            <a:r>
              <a:rPr kumimoji="0" lang="en-GB" sz="1200" b="0" i="1" u="none" strike="noStrike" kern="0" cap="none" spc="0" normalizeH="0" baseline="0" noProof="0" dirty="0">
                <a:ln>
                  <a:noFill/>
                </a:ln>
                <a:effectLst/>
                <a:uLnTx/>
                <a:uFillTx/>
                <a:latin typeface="Arial" panose="020B0604020202020204"/>
                <a:ea typeface="+mn-ea"/>
                <a:cs typeface="+mn-cs"/>
              </a:rPr>
              <a:t>Users</a:t>
            </a:r>
            <a:r>
              <a:rPr kumimoji="0" lang="en-GB" sz="1200" b="0" i="0" u="none" strike="noStrike" kern="0" cap="none" spc="0" normalizeH="0" baseline="0" noProof="0" dirty="0">
                <a:ln>
                  <a:noFill/>
                </a:ln>
                <a:effectLst/>
                <a:uLnTx/>
                <a:uFillTx/>
                <a:latin typeface="Arial" panose="020B0604020202020204"/>
                <a:ea typeface="+mn-ea"/>
                <a:cs typeface="+mn-cs"/>
              </a:rPr>
              <a:t>: N=100</a:t>
            </a:r>
            <a:endParaRPr kumimoji="0" lang="cs-CZ" sz="1200" b="0" i="0" u="none" strike="noStrike" kern="0" cap="none" spc="0" normalizeH="0" baseline="0" noProof="0" dirty="0">
              <a:ln>
                <a:noFill/>
              </a:ln>
              <a:effectLst/>
              <a:uLnTx/>
              <a:uFillTx/>
              <a:latin typeface="Arial" panose="020B0604020202020204"/>
              <a:ea typeface="+mn-ea"/>
              <a:cs typeface="+mn-cs"/>
            </a:endParaRPr>
          </a:p>
        </p:txBody>
      </p:sp>
      <p:sp>
        <p:nvSpPr>
          <p:cNvPr id="59" name="Zástupný obsah 6">
            <a:extLst>
              <a:ext uri="{FF2B5EF4-FFF2-40B4-BE49-F238E27FC236}">
                <a16:creationId xmlns:a16="http://schemas.microsoft.com/office/drawing/2014/main" id="{2903170E-50F6-48E9-AB45-202AF718E824}"/>
              </a:ext>
            </a:extLst>
          </p:cNvPr>
          <p:cNvSpPr txBox="1">
            <a:spLocks/>
          </p:cNvSpPr>
          <p:nvPr/>
        </p:nvSpPr>
        <p:spPr>
          <a:xfrm>
            <a:off x="8004211" y="2095500"/>
            <a:ext cx="3564393" cy="3998913"/>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100000"/>
              </a:lnSpc>
              <a:spcBef>
                <a:spcPts val="432"/>
              </a:spcBef>
              <a:spcAft>
                <a:spcPts val="0"/>
              </a:spcAft>
              <a:buClrTx/>
              <a:buSzTx/>
              <a:buFont typeface="Arial" panose="020B0604020202020204" pitchFamily="34" charset="0"/>
              <a:buNone/>
              <a:tabLst/>
              <a:defRPr/>
            </a:pPr>
            <a:r>
              <a:rPr kumimoji="0" lang="en-US" sz="1400" b="0" i="0" u="none" strike="noStrike" kern="0" cap="none" spc="0" normalizeH="0" baseline="0" noProof="0" dirty="0">
                <a:ln>
                  <a:noFill/>
                </a:ln>
                <a:effectLst/>
                <a:uLnTx/>
                <a:uFillTx/>
                <a:latin typeface="Arial" panose="020B0604020202020204"/>
                <a:ea typeface="+mn-ea"/>
                <a:cs typeface="+mn-cs"/>
              </a:rPr>
              <a:t>The research consists of a </a:t>
            </a:r>
            <a:r>
              <a:rPr lang="en-US" sz="1400" kern="0" dirty="0">
                <a:latin typeface="Arial" panose="020B0604020202020204"/>
              </a:rPr>
              <a:t>general usage and attitude study, brand health check and communication check parts.</a:t>
            </a:r>
            <a:endParaRPr kumimoji="0" lang="cs-CZ" sz="1400" b="0" i="0" u="none" strike="noStrike" kern="0" cap="none" spc="0" normalizeH="0" baseline="0" noProof="0" dirty="0">
              <a:ln>
                <a:noFill/>
              </a:ln>
              <a:effectLst/>
              <a:uLnTx/>
              <a:uFillTx/>
              <a:latin typeface="Arial" panose="020B0604020202020204"/>
              <a:ea typeface="+mn-ea"/>
              <a:cs typeface="+mn-cs"/>
            </a:endParaRPr>
          </a:p>
          <a:p>
            <a:pPr marL="88900" marR="0" lvl="0" indent="0" algn="l" defTabSz="914400" rtl="0" eaLnBrk="1" fontAlgn="auto" latinLnBrk="0" hangingPunct="1">
              <a:lnSpc>
                <a:spcPct val="100000"/>
              </a:lnSpc>
              <a:spcBef>
                <a:spcPts val="432"/>
              </a:spcBef>
              <a:spcAft>
                <a:spcPts val="0"/>
              </a:spcAft>
              <a:buClrTx/>
              <a:buSzTx/>
              <a:buFont typeface="Arial" panose="020B0604020202020204" pitchFamily="34" charset="0"/>
              <a:buNone/>
              <a:tabLst/>
              <a:defRPr/>
            </a:pPr>
            <a:endParaRPr kumimoji="0" lang="cs-CZ" sz="1600" b="0" i="0" u="none" strike="noStrike" kern="0" cap="none" spc="0" normalizeH="0" baseline="0" noProof="0" dirty="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en-US" sz="1200" b="1" i="0" u="none" strike="noStrike" kern="0" cap="none" spc="0" normalizeH="0" baseline="0" noProof="0" dirty="0">
                <a:ln>
                  <a:noFill/>
                </a:ln>
                <a:effectLst/>
                <a:uLnTx/>
                <a:uFillTx/>
                <a:latin typeface="Arial" panose="020B0604020202020204"/>
                <a:ea typeface="+mn-ea"/>
                <a:cs typeface="+mn-cs"/>
              </a:rPr>
              <a:t>U&amp;A </a:t>
            </a:r>
            <a:r>
              <a:rPr lang="en-US" sz="1200" b="1" kern="0" dirty="0">
                <a:latin typeface="Arial" panose="020B0604020202020204"/>
              </a:rPr>
              <a:t>study part</a:t>
            </a:r>
          </a:p>
          <a:p>
            <a:pPr marR="0" lvl="0" algn="l" defTabSz="914400" rtl="0" eaLnBrk="1" fontAlgn="auto" latinLnBrk="0" hangingPunct="1">
              <a:lnSpc>
                <a:spcPct val="100000"/>
              </a:lnSpc>
              <a:spcBef>
                <a:spcPts val="432"/>
              </a:spcBef>
              <a:spcAft>
                <a:spcPts val="0"/>
              </a:spcAft>
              <a:buClrTx/>
              <a:buSzTx/>
              <a:buFontTx/>
              <a:buChar char="-"/>
              <a:tabLst/>
              <a:defRPr/>
            </a:pPr>
            <a:r>
              <a:rPr kumimoji="0" lang="en-US" sz="1200" b="0" i="0" u="none" strike="noStrike" kern="0" cap="none" spc="0" normalizeH="0" baseline="0" noProof="0" dirty="0">
                <a:ln>
                  <a:noFill/>
                </a:ln>
                <a:effectLst/>
                <a:uLnTx/>
                <a:uFillTx/>
                <a:latin typeface="Arial" panose="020B0604020202020204"/>
                <a:ea typeface="+mn-ea"/>
                <a:cs typeface="+mn-cs"/>
              </a:rPr>
              <a:t>Oral hygiene habits and attitudes</a:t>
            </a:r>
          </a:p>
          <a:p>
            <a:pPr marR="0" lvl="0" algn="l" defTabSz="914400" rtl="0" eaLnBrk="1" fontAlgn="auto" latinLnBrk="0" hangingPunct="1">
              <a:lnSpc>
                <a:spcPct val="100000"/>
              </a:lnSpc>
              <a:spcBef>
                <a:spcPts val="432"/>
              </a:spcBef>
              <a:spcAft>
                <a:spcPts val="0"/>
              </a:spcAft>
              <a:buClrTx/>
              <a:buSzTx/>
              <a:buFontTx/>
              <a:buChar char="-"/>
              <a:tabLst/>
              <a:defRPr/>
            </a:pPr>
            <a:r>
              <a:rPr kumimoji="0" lang="en-US" sz="1200" b="0" i="0" u="none" strike="noStrike" kern="0" cap="none" spc="0" normalizeH="0" baseline="0" noProof="0" dirty="0">
                <a:ln>
                  <a:noFill/>
                </a:ln>
                <a:effectLst/>
                <a:uLnTx/>
                <a:uFillTx/>
                <a:latin typeface="Arial" panose="020B0604020202020204"/>
                <a:ea typeface="+mn-ea"/>
                <a:cs typeface="+mn-cs"/>
              </a:rPr>
              <a:t>Awareness</a:t>
            </a:r>
            <a:r>
              <a:rPr lang="en-US" sz="1200" kern="0" dirty="0">
                <a:latin typeface="Arial" panose="020B0604020202020204"/>
              </a:rPr>
              <a:t>, usage and consideration of oral hygiene products and toothbrushes</a:t>
            </a:r>
            <a:endParaRPr lang="en-US" sz="1200" kern="0" dirty="0"/>
          </a:p>
          <a:p>
            <a:pPr marL="285750" lvl="0" indent="-285750">
              <a:lnSpc>
                <a:spcPct val="100000"/>
              </a:lnSpc>
              <a:spcBef>
                <a:spcPts val="432"/>
              </a:spcBef>
              <a:buFont typeface="Wingdings" panose="05000000000000000000" pitchFamily="2" charset="2"/>
              <a:buChar char="§"/>
              <a:defRPr/>
            </a:pPr>
            <a:r>
              <a:rPr lang="en-US" sz="1200" b="1" kern="0" dirty="0"/>
              <a:t>Brand Health Check</a:t>
            </a:r>
          </a:p>
          <a:p>
            <a:pPr lvl="0">
              <a:lnSpc>
                <a:spcPct val="100000"/>
              </a:lnSpc>
              <a:spcBef>
                <a:spcPts val="432"/>
              </a:spcBef>
              <a:buFontTx/>
              <a:buChar char="-"/>
              <a:defRPr/>
            </a:pPr>
            <a:r>
              <a:rPr lang="en-US" sz="1200" kern="0" dirty="0"/>
              <a:t>Awareness, usage and consideration</a:t>
            </a:r>
          </a:p>
          <a:p>
            <a:pPr lvl="0">
              <a:lnSpc>
                <a:spcPct val="100000"/>
              </a:lnSpc>
              <a:spcBef>
                <a:spcPts val="432"/>
              </a:spcBef>
              <a:buFontTx/>
              <a:buChar char="-"/>
              <a:defRPr/>
            </a:pPr>
            <a:r>
              <a:rPr lang="en-US" sz="1200" kern="0" dirty="0"/>
              <a:t>Attitudinal equity</a:t>
            </a:r>
          </a:p>
          <a:p>
            <a:pPr lvl="0">
              <a:lnSpc>
                <a:spcPct val="100000"/>
              </a:lnSpc>
              <a:spcBef>
                <a:spcPts val="432"/>
              </a:spcBef>
              <a:buFontTx/>
              <a:buChar char="-"/>
              <a:defRPr/>
            </a:pPr>
            <a:r>
              <a:rPr lang="en-US" sz="1200" kern="0" dirty="0"/>
              <a:t>Image profile</a:t>
            </a:r>
          </a:p>
          <a:p>
            <a:pPr lvl="0">
              <a:lnSpc>
                <a:spcPct val="100000"/>
              </a:lnSpc>
              <a:spcBef>
                <a:spcPts val="432"/>
              </a:spcBef>
              <a:buFontTx/>
              <a:buChar char="-"/>
              <a:defRPr/>
            </a:pPr>
            <a:r>
              <a:rPr lang="en-US" sz="1200" kern="0" dirty="0"/>
              <a:t>Market barriers </a:t>
            </a:r>
          </a:p>
          <a:p>
            <a:pPr marL="285750" lvl="0" indent="-285750">
              <a:lnSpc>
                <a:spcPct val="100000"/>
              </a:lnSpc>
              <a:spcBef>
                <a:spcPts val="432"/>
              </a:spcBef>
              <a:buFont typeface="Wingdings" panose="05000000000000000000" pitchFamily="2" charset="2"/>
              <a:buChar char="§"/>
              <a:defRPr/>
            </a:pPr>
            <a:r>
              <a:rPr lang="en-US" sz="1200" b="1" kern="0" dirty="0"/>
              <a:t>Communication Check</a:t>
            </a:r>
          </a:p>
          <a:p>
            <a:pPr lvl="0">
              <a:lnSpc>
                <a:spcPct val="100000"/>
              </a:lnSpc>
              <a:spcBef>
                <a:spcPts val="432"/>
              </a:spcBef>
              <a:buFontTx/>
              <a:buChar char="-"/>
              <a:defRPr/>
            </a:pPr>
            <a:r>
              <a:rPr lang="en-US" sz="1200" kern="0" dirty="0"/>
              <a:t>Communication recall</a:t>
            </a:r>
          </a:p>
          <a:p>
            <a:pPr lvl="0">
              <a:lnSpc>
                <a:spcPct val="100000"/>
              </a:lnSpc>
              <a:spcBef>
                <a:spcPts val="432"/>
              </a:spcBef>
              <a:buFontTx/>
              <a:buChar char="-"/>
              <a:defRPr/>
            </a:pPr>
            <a:r>
              <a:rPr lang="en-US" sz="1200" kern="0" dirty="0"/>
              <a:t>Campaign recognition, brand linkage</a:t>
            </a:r>
          </a:p>
          <a:p>
            <a:pPr lvl="0">
              <a:lnSpc>
                <a:spcPct val="100000"/>
              </a:lnSpc>
              <a:spcBef>
                <a:spcPts val="432"/>
              </a:spcBef>
              <a:buFontTx/>
              <a:buChar char="-"/>
              <a:defRPr/>
            </a:pPr>
            <a:r>
              <a:rPr lang="en-US" sz="1200" kern="0" dirty="0"/>
              <a:t>Ad diagnostics</a:t>
            </a:r>
          </a:p>
          <a:p>
            <a:pPr marL="285750" lvl="0" indent="-285750">
              <a:lnSpc>
                <a:spcPct val="100000"/>
              </a:lnSpc>
              <a:spcBef>
                <a:spcPts val="432"/>
              </a:spcBef>
              <a:buFont typeface="Wingdings" panose="05000000000000000000" pitchFamily="2" charset="2"/>
              <a:buChar char="§"/>
              <a:defRPr/>
            </a:pPr>
            <a:endParaRPr lang="en-US" sz="1400" kern="0" dirty="0"/>
          </a:p>
        </p:txBody>
      </p:sp>
      <p:sp>
        <p:nvSpPr>
          <p:cNvPr id="60" name="Obdélník 59">
            <a:extLst>
              <a:ext uri="{FF2B5EF4-FFF2-40B4-BE49-F238E27FC236}">
                <a16:creationId xmlns:a16="http://schemas.microsoft.com/office/drawing/2014/main" id="{483A4116-EE2E-4FBF-851A-5267C3ED7303}"/>
              </a:ext>
            </a:extLst>
          </p:cNvPr>
          <p:cNvSpPr/>
          <p:nvPr/>
        </p:nvSpPr>
        <p:spPr>
          <a:xfrm>
            <a:off x="949437" y="1736787"/>
            <a:ext cx="3240000" cy="410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defRPr/>
            </a:pPr>
            <a:r>
              <a:rPr lang="en-US" sz="1600" b="1" dirty="0">
                <a:solidFill>
                  <a:schemeClr val="accent1"/>
                </a:solidFill>
                <a:latin typeface="Arial" panose="020B0604020202020204" pitchFamily="34" charset="0"/>
                <a:cs typeface="Arial" panose="020B0604020202020204" pitchFamily="34" charset="0"/>
              </a:rPr>
              <a:t>OBJECTIVES</a:t>
            </a:r>
          </a:p>
        </p:txBody>
      </p:sp>
      <p:sp>
        <p:nvSpPr>
          <p:cNvPr id="61" name="Obdélník 60">
            <a:extLst>
              <a:ext uri="{FF2B5EF4-FFF2-40B4-BE49-F238E27FC236}">
                <a16:creationId xmlns:a16="http://schemas.microsoft.com/office/drawing/2014/main" id="{4C7F14E2-68BB-47EB-8433-D3FB9B6F11C3}"/>
              </a:ext>
            </a:extLst>
          </p:cNvPr>
          <p:cNvSpPr/>
          <p:nvPr/>
        </p:nvSpPr>
        <p:spPr>
          <a:xfrm>
            <a:off x="4516927" y="1736787"/>
            <a:ext cx="3240000" cy="410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defRPr/>
            </a:pPr>
            <a:r>
              <a:rPr lang="en-US" sz="1600" b="1" dirty="0">
                <a:solidFill>
                  <a:schemeClr val="accent2"/>
                </a:solidFill>
                <a:latin typeface="Arial" panose="020B0604020202020204" pitchFamily="34" charset="0"/>
                <a:cs typeface="Arial" panose="020B0604020202020204" pitchFamily="34" charset="0"/>
              </a:rPr>
              <a:t>THE APPROACH</a:t>
            </a:r>
          </a:p>
        </p:txBody>
      </p:sp>
      <p:sp>
        <p:nvSpPr>
          <p:cNvPr id="62" name="Obdélník 61">
            <a:extLst>
              <a:ext uri="{FF2B5EF4-FFF2-40B4-BE49-F238E27FC236}">
                <a16:creationId xmlns:a16="http://schemas.microsoft.com/office/drawing/2014/main" id="{40961F72-32CD-47B2-9CE0-C3D03E680327}"/>
              </a:ext>
            </a:extLst>
          </p:cNvPr>
          <p:cNvSpPr/>
          <p:nvPr/>
        </p:nvSpPr>
        <p:spPr>
          <a:xfrm>
            <a:off x="8128069" y="1736787"/>
            <a:ext cx="3240000" cy="410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lvl="0">
              <a:defRPr/>
            </a:pPr>
            <a:r>
              <a:rPr lang="en-US" sz="1600" b="1" dirty="0">
                <a:solidFill>
                  <a:schemeClr val="accent3"/>
                </a:solidFill>
                <a:latin typeface="Arial" panose="020B0604020202020204" pitchFamily="34" charset="0"/>
                <a:cs typeface="Arial" panose="020B0604020202020204" pitchFamily="34" charset="0"/>
              </a:rPr>
              <a:t>EVALUATION</a:t>
            </a:r>
          </a:p>
        </p:txBody>
      </p:sp>
      <p:cxnSp>
        <p:nvCxnSpPr>
          <p:cNvPr id="63" name="Connecteur droit 34">
            <a:extLst>
              <a:ext uri="{FF2B5EF4-FFF2-40B4-BE49-F238E27FC236}">
                <a16:creationId xmlns:a16="http://schemas.microsoft.com/office/drawing/2014/main" id="{DC5B5AA8-EAC9-49D8-89D3-D1F1CA0BD43A}"/>
              </a:ext>
            </a:extLst>
          </p:cNvPr>
          <p:cNvCxnSpPr>
            <a:cxnSpLocks/>
          </p:cNvCxnSpPr>
          <p:nvPr/>
        </p:nvCxnSpPr>
        <p:spPr>
          <a:xfrm>
            <a:off x="949437" y="1708479"/>
            <a:ext cx="959440"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4" name="Connecteur droit 34">
            <a:extLst>
              <a:ext uri="{FF2B5EF4-FFF2-40B4-BE49-F238E27FC236}">
                <a16:creationId xmlns:a16="http://schemas.microsoft.com/office/drawing/2014/main" id="{EEB8CDDF-EE39-4518-8F41-600E64986987}"/>
              </a:ext>
            </a:extLst>
          </p:cNvPr>
          <p:cNvCxnSpPr>
            <a:cxnSpLocks/>
          </p:cNvCxnSpPr>
          <p:nvPr/>
        </p:nvCxnSpPr>
        <p:spPr>
          <a:xfrm>
            <a:off x="4516927" y="1708479"/>
            <a:ext cx="959440"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65" name="Connecteur droit 34">
            <a:extLst>
              <a:ext uri="{FF2B5EF4-FFF2-40B4-BE49-F238E27FC236}">
                <a16:creationId xmlns:a16="http://schemas.microsoft.com/office/drawing/2014/main" id="{48073F7A-5B41-4DF5-AB54-962C9DD77C23}"/>
              </a:ext>
            </a:extLst>
          </p:cNvPr>
          <p:cNvCxnSpPr>
            <a:cxnSpLocks/>
          </p:cNvCxnSpPr>
          <p:nvPr/>
        </p:nvCxnSpPr>
        <p:spPr>
          <a:xfrm>
            <a:off x="8128069" y="1708479"/>
            <a:ext cx="959440" cy="0"/>
          </a:xfrm>
          <a:prstGeom prst="line">
            <a:avLst/>
          </a:prstGeom>
          <a:ln w="25400" cap="rnd">
            <a:solidFill>
              <a:schemeClr val="accent3"/>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39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a:extLst>
              <a:ext uri="{FF2B5EF4-FFF2-40B4-BE49-F238E27FC236}">
                <a16:creationId xmlns:a16="http://schemas.microsoft.com/office/drawing/2014/main" id="{98B78BE2-1F41-4492-B8A1-0281118F6B22}"/>
              </a:ext>
            </a:extLst>
          </p:cNvPr>
          <p:cNvSpPr>
            <a:spLocks noGrp="1"/>
          </p:cNvSpPr>
          <p:nvPr>
            <p:ph type="body" sz="quarter" idx="10"/>
          </p:nvPr>
        </p:nvSpPr>
        <p:spPr/>
        <p:txBody>
          <a:bodyPr/>
          <a:lstStyle/>
          <a:p>
            <a:pPr indent="0"/>
            <a:r>
              <a:rPr lang="en-GB" dirty="0"/>
              <a:t>The Philips Sonicare position among Czech users is limited by lower ‘sonic’ category awareness and differentiation from rotating ones. However, the sonic toothbrush category is more dynamic in terms of consideration than the rotating one. The brand itself is connected with sonic toothbrushes, 1/3 of Czechs consider it when deciding about an electrical toothbrush. The price is the key market barrier. </a:t>
            </a:r>
          </a:p>
        </p:txBody>
      </p:sp>
      <p:sp>
        <p:nvSpPr>
          <p:cNvPr id="2" name="Nadpis 1">
            <a:extLst>
              <a:ext uri="{FF2B5EF4-FFF2-40B4-BE49-F238E27FC236}">
                <a16:creationId xmlns:a16="http://schemas.microsoft.com/office/drawing/2014/main" id="{D96B3136-0CB9-4190-B4CF-1FE37C810136}"/>
              </a:ext>
            </a:extLst>
          </p:cNvPr>
          <p:cNvSpPr>
            <a:spLocks noGrp="1"/>
          </p:cNvSpPr>
          <p:nvPr>
            <p:ph type="title"/>
          </p:nvPr>
        </p:nvSpPr>
        <p:spPr/>
        <p:txBody>
          <a:bodyPr>
            <a:normAutofit/>
          </a:bodyPr>
          <a:lstStyle/>
          <a:p>
            <a:r>
              <a:rPr lang="en-US" dirty="0"/>
              <a:t>KEY FINDINGS</a:t>
            </a:r>
          </a:p>
        </p:txBody>
      </p:sp>
      <p:sp>
        <p:nvSpPr>
          <p:cNvPr id="24" name="Zástupný obsah 6">
            <a:extLst>
              <a:ext uri="{FF2B5EF4-FFF2-40B4-BE49-F238E27FC236}">
                <a16:creationId xmlns:a16="http://schemas.microsoft.com/office/drawing/2014/main" id="{C0FF5A57-7389-48FF-986F-201FE657F5AA}"/>
              </a:ext>
            </a:extLst>
          </p:cNvPr>
          <p:cNvSpPr txBox="1">
            <a:spLocks/>
          </p:cNvSpPr>
          <p:nvPr/>
        </p:nvSpPr>
        <p:spPr>
          <a:xfrm>
            <a:off x="813445" y="2095500"/>
            <a:ext cx="3266331" cy="3998913"/>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32"/>
              </a:spcBef>
              <a:buNone/>
              <a:defRPr/>
            </a:pPr>
            <a:r>
              <a:rPr lang="en-GB" sz="1400" kern="0" dirty="0"/>
              <a:t>High efficiency of cleaning is the key motivator for sonic toothbrush purchase.</a:t>
            </a:r>
          </a:p>
          <a:p>
            <a:pPr marL="88900" indent="0">
              <a:lnSpc>
                <a:spcPct val="100000"/>
              </a:lnSpc>
              <a:spcBef>
                <a:spcPts val="432"/>
              </a:spcBef>
              <a:buFont typeface="Arial" panose="020B0604020202020204" pitchFamily="34" charset="0"/>
              <a:buNone/>
              <a:defRPr/>
            </a:pPr>
            <a:endParaRPr lang="cs-CZ" sz="1600" kern="0" dirty="0"/>
          </a:p>
          <a:p>
            <a:pPr marL="285750" indent="-285750">
              <a:lnSpc>
                <a:spcPct val="100000"/>
              </a:lnSpc>
              <a:spcBef>
                <a:spcPts val="432"/>
              </a:spcBef>
              <a:buFont typeface="Wingdings" panose="05000000000000000000" pitchFamily="2" charset="2"/>
              <a:buChar char="§"/>
              <a:defRPr/>
            </a:pPr>
            <a:r>
              <a:rPr lang="en-GB" sz="1200" kern="0" dirty="0"/>
              <a:t>Keeping teeth healthy and avoiding cavities are the key motivations</a:t>
            </a:r>
            <a:r>
              <a:rPr lang="cs-CZ" sz="1200" kern="0" dirty="0"/>
              <a:t> for oral care</a:t>
            </a:r>
            <a:r>
              <a:rPr lang="en-GB" sz="1200" kern="0" dirty="0"/>
              <a:t>.</a:t>
            </a:r>
          </a:p>
          <a:p>
            <a:pPr marL="285750" indent="-285750">
              <a:lnSpc>
                <a:spcPct val="100000"/>
              </a:lnSpc>
              <a:spcBef>
                <a:spcPts val="432"/>
              </a:spcBef>
              <a:buFont typeface="Wingdings" panose="05000000000000000000" pitchFamily="2" charset="2"/>
              <a:buChar char="§"/>
              <a:defRPr/>
            </a:pPr>
            <a:r>
              <a:rPr lang="en-GB" sz="1200" kern="0" dirty="0"/>
              <a:t>The electric device users pay more attention to </a:t>
            </a:r>
            <a:r>
              <a:rPr lang="cs-CZ" sz="1200" kern="0" dirty="0"/>
              <a:t>prevention</a:t>
            </a:r>
            <a:r>
              <a:rPr lang="en-GB" sz="1200" kern="0" dirty="0"/>
              <a:t> than the core target, ¼ of them visit dental hygiene at least twice a year.</a:t>
            </a:r>
          </a:p>
          <a:p>
            <a:pPr marL="285750" indent="-285750">
              <a:lnSpc>
                <a:spcPct val="100000"/>
              </a:lnSpc>
              <a:spcBef>
                <a:spcPts val="432"/>
              </a:spcBef>
              <a:buFont typeface="Wingdings" panose="05000000000000000000" pitchFamily="2" charset="2"/>
              <a:buChar char="§"/>
              <a:defRPr/>
            </a:pPr>
            <a:r>
              <a:rPr lang="en-GB" sz="1200" kern="0" dirty="0"/>
              <a:t>Manual toothbrush is the most often used device also among electric toothbrush users, 15% of them do not know how sonic toothbrush works.</a:t>
            </a:r>
          </a:p>
          <a:p>
            <a:pPr marL="285750" indent="-285750">
              <a:lnSpc>
                <a:spcPct val="100000"/>
              </a:lnSpc>
              <a:spcBef>
                <a:spcPts val="432"/>
              </a:spcBef>
              <a:buFont typeface="Wingdings" panose="05000000000000000000" pitchFamily="2" charset="2"/>
              <a:buChar char="§"/>
              <a:defRPr/>
            </a:pPr>
            <a:r>
              <a:rPr lang="en-GB" sz="1200" kern="0" dirty="0"/>
              <a:t>Sonic toothbrush users bought it mostly themselves, in an on-line store for home appliances.</a:t>
            </a:r>
          </a:p>
        </p:txBody>
      </p:sp>
      <p:sp>
        <p:nvSpPr>
          <p:cNvPr id="27" name="Obdélník 26">
            <a:extLst>
              <a:ext uri="{FF2B5EF4-FFF2-40B4-BE49-F238E27FC236}">
                <a16:creationId xmlns:a16="http://schemas.microsoft.com/office/drawing/2014/main" id="{9E31C3E8-CC08-459E-B65E-FF7DB910B499}"/>
              </a:ext>
            </a:extLst>
          </p:cNvPr>
          <p:cNvSpPr/>
          <p:nvPr/>
        </p:nvSpPr>
        <p:spPr>
          <a:xfrm>
            <a:off x="119336" y="1658522"/>
            <a:ext cx="4562475" cy="410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HABITS AND DEVICES</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cxnSp>
        <p:nvCxnSpPr>
          <p:cNvPr id="29" name="Straight Connector 35">
            <a:extLst>
              <a:ext uri="{FF2B5EF4-FFF2-40B4-BE49-F238E27FC236}">
                <a16:creationId xmlns:a16="http://schemas.microsoft.com/office/drawing/2014/main" id="{1BAE067F-23D6-4767-91EA-C5081D15081C}"/>
              </a:ext>
            </a:extLst>
          </p:cNvPr>
          <p:cNvCxnSpPr>
            <a:cxnSpLocks/>
          </p:cNvCxnSpPr>
          <p:nvPr/>
        </p:nvCxnSpPr>
        <p:spPr>
          <a:xfrm flipV="1">
            <a:off x="4151784" y="2117204"/>
            <a:ext cx="0" cy="3868080"/>
          </a:xfrm>
          <a:prstGeom prst="line">
            <a:avLst/>
          </a:prstGeom>
          <a:ln w="12700">
            <a:gradFill>
              <a:gsLst>
                <a:gs pos="0">
                  <a:schemeClr val="tx2">
                    <a:alpha val="0"/>
                  </a:schemeClr>
                </a:gs>
                <a:gs pos="50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adre 7">
            <a:extLst>
              <a:ext uri="{FF2B5EF4-FFF2-40B4-BE49-F238E27FC236}">
                <a16:creationId xmlns:a16="http://schemas.microsoft.com/office/drawing/2014/main" id="{85EF5406-2F0A-4A23-901D-66B76E46F173}"/>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Zástupný obsah 6">
            <a:extLst>
              <a:ext uri="{FF2B5EF4-FFF2-40B4-BE49-F238E27FC236}">
                <a16:creationId xmlns:a16="http://schemas.microsoft.com/office/drawing/2014/main" id="{EA1A933E-F685-4598-90CA-13E003AECB12}"/>
              </a:ext>
            </a:extLst>
          </p:cNvPr>
          <p:cNvSpPr txBox="1">
            <a:spLocks/>
          </p:cNvSpPr>
          <p:nvPr/>
        </p:nvSpPr>
        <p:spPr>
          <a:xfrm>
            <a:off x="4423878" y="2094383"/>
            <a:ext cx="3266331" cy="3998913"/>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indent="0">
              <a:lnSpc>
                <a:spcPct val="100000"/>
              </a:lnSpc>
              <a:spcBef>
                <a:spcPts val="432"/>
              </a:spcBef>
              <a:buFont typeface="Arial" panose="020B0604020202020204" pitchFamily="34" charset="0"/>
              <a:buNone/>
              <a:defRPr/>
            </a:pPr>
            <a:r>
              <a:rPr lang="en-GB" sz="1400" kern="0" dirty="0"/>
              <a:t>1/3 of Czech core target group have Philips Sonicare in their consideration set.</a:t>
            </a:r>
          </a:p>
          <a:p>
            <a:pPr marL="88900" indent="0">
              <a:lnSpc>
                <a:spcPct val="100000"/>
              </a:lnSpc>
              <a:spcBef>
                <a:spcPts val="432"/>
              </a:spcBef>
              <a:buFont typeface="Arial" panose="020B0604020202020204" pitchFamily="34" charset="0"/>
              <a:buNone/>
              <a:defRPr/>
            </a:pPr>
            <a:endParaRPr lang="cs-CZ" sz="1600" kern="0" dirty="0"/>
          </a:p>
          <a:p>
            <a:pPr marL="285750" indent="-285750">
              <a:lnSpc>
                <a:spcPct val="100000"/>
              </a:lnSpc>
              <a:spcBef>
                <a:spcPts val="432"/>
              </a:spcBef>
              <a:buFont typeface="Wingdings" panose="05000000000000000000" pitchFamily="2" charset="2"/>
              <a:buChar char="§"/>
              <a:defRPr/>
            </a:pPr>
            <a:r>
              <a:rPr lang="en-GB" sz="1200" kern="0" dirty="0"/>
              <a:t>‘Sonicare’ is not yet well established in people’s minds, they mentioned Philips brand in general in connection to electric toothbrushes.</a:t>
            </a:r>
            <a:endParaRPr lang="cs-CZ" sz="1200" kern="0" dirty="0"/>
          </a:p>
          <a:p>
            <a:pPr marL="285750" indent="-285750">
              <a:lnSpc>
                <a:spcPct val="100000"/>
              </a:lnSpc>
              <a:spcBef>
                <a:spcPts val="432"/>
              </a:spcBef>
              <a:buFont typeface="Wingdings" panose="05000000000000000000" pitchFamily="2" charset="2"/>
              <a:buChar char="§"/>
              <a:defRPr/>
            </a:pPr>
            <a:r>
              <a:rPr lang="en-GB" sz="1200" kern="0" dirty="0"/>
              <a:t>Philips Sonicare is the second most often used and considered brand of electric toothbrushes, behind Oral-B (the position is driven by rotating toothbrushes).</a:t>
            </a:r>
            <a:endParaRPr lang="cs-CZ" sz="1200" kern="0" dirty="0"/>
          </a:p>
          <a:p>
            <a:pPr marL="285750" indent="-285750">
              <a:lnSpc>
                <a:spcPct val="100000"/>
              </a:lnSpc>
              <a:spcBef>
                <a:spcPts val="432"/>
              </a:spcBef>
              <a:buFont typeface="Wingdings" panose="05000000000000000000" pitchFamily="2" charset="2"/>
              <a:buChar char="§"/>
              <a:defRPr/>
            </a:pPr>
            <a:r>
              <a:rPr lang="en-GB" sz="1200" kern="0" dirty="0"/>
              <a:t>Philips Sonicare is a premium brand, providing the best sonic toothbrushes.</a:t>
            </a:r>
          </a:p>
          <a:p>
            <a:pPr marL="285750" indent="-285750">
              <a:lnSpc>
                <a:spcPct val="100000"/>
              </a:lnSpc>
              <a:spcBef>
                <a:spcPts val="432"/>
              </a:spcBef>
              <a:buFont typeface="Wingdings" panose="05000000000000000000" pitchFamily="2" charset="2"/>
              <a:buChar char="§"/>
              <a:defRPr/>
            </a:pPr>
            <a:r>
              <a:rPr lang="en-GB" sz="1200" kern="0" dirty="0"/>
              <a:t>However, being premium goes hand in hand with a higher price which is the key barrier for higher market share</a:t>
            </a:r>
          </a:p>
          <a:p>
            <a:pPr marL="285750" indent="-285750">
              <a:lnSpc>
                <a:spcPct val="100000"/>
              </a:lnSpc>
              <a:spcBef>
                <a:spcPts val="432"/>
              </a:spcBef>
              <a:buFont typeface="Wingdings" panose="05000000000000000000" pitchFamily="2" charset="2"/>
              <a:buChar char="§"/>
              <a:defRPr/>
            </a:pPr>
            <a:r>
              <a:rPr lang="en-GB" sz="1200" kern="0" dirty="0"/>
              <a:t>Alongside with perception of the brand being recommended by dentists where Sonicare loses to Oral-B.</a:t>
            </a:r>
            <a:endParaRPr lang="en-GB" sz="1400" kern="0" dirty="0"/>
          </a:p>
        </p:txBody>
      </p:sp>
      <p:sp>
        <p:nvSpPr>
          <p:cNvPr id="13" name="Obdélník 12">
            <a:extLst>
              <a:ext uri="{FF2B5EF4-FFF2-40B4-BE49-F238E27FC236}">
                <a16:creationId xmlns:a16="http://schemas.microsoft.com/office/drawing/2014/main" id="{4EE05224-8EFC-4FB2-870A-B268CFD1345A}"/>
              </a:ext>
            </a:extLst>
          </p:cNvPr>
          <p:cNvSpPr/>
          <p:nvPr/>
        </p:nvSpPr>
        <p:spPr>
          <a:xfrm>
            <a:off x="3729769" y="1657405"/>
            <a:ext cx="4562475" cy="410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BRAND POSITION</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14" name="Zástupný obsah 6">
            <a:extLst>
              <a:ext uri="{FF2B5EF4-FFF2-40B4-BE49-F238E27FC236}">
                <a16:creationId xmlns:a16="http://schemas.microsoft.com/office/drawing/2014/main" id="{E80AD7E1-1A69-4532-A42F-954A3F2357D7}"/>
              </a:ext>
            </a:extLst>
          </p:cNvPr>
          <p:cNvSpPr txBox="1">
            <a:spLocks/>
          </p:cNvSpPr>
          <p:nvPr/>
        </p:nvSpPr>
        <p:spPr>
          <a:xfrm>
            <a:off x="8096286" y="2094383"/>
            <a:ext cx="3266331" cy="3998913"/>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indent="0">
              <a:lnSpc>
                <a:spcPct val="100000"/>
              </a:lnSpc>
              <a:spcBef>
                <a:spcPts val="432"/>
              </a:spcBef>
              <a:buFont typeface="Arial" panose="020B0604020202020204" pitchFamily="34" charset="0"/>
              <a:buNone/>
              <a:defRPr/>
            </a:pPr>
            <a:r>
              <a:rPr lang="en-GB" sz="1400" kern="0" dirty="0"/>
              <a:t>The ‘Adult’ TV ad reached 8% of core target, 16% of users.</a:t>
            </a:r>
            <a:endParaRPr lang="cs-CZ" sz="1400" kern="0" dirty="0"/>
          </a:p>
          <a:p>
            <a:pPr marL="88900" indent="0">
              <a:lnSpc>
                <a:spcPct val="100000"/>
              </a:lnSpc>
              <a:spcBef>
                <a:spcPts val="432"/>
              </a:spcBef>
              <a:buFont typeface="Arial" panose="020B0604020202020204" pitchFamily="34" charset="0"/>
              <a:buNone/>
              <a:defRPr/>
            </a:pPr>
            <a:endParaRPr lang="cs-CZ" sz="1600" kern="0" dirty="0"/>
          </a:p>
          <a:p>
            <a:pPr marL="88900" indent="0">
              <a:lnSpc>
                <a:spcPct val="100000"/>
              </a:lnSpc>
              <a:spcBef>
                <a:spcPts val="432"/>
              </a:spcBef>
              <a:buFont typeface="Arial" panose="020B0604020202020204" pitchFamily="34" charset="0"/>
              <a:buNone/>
              <a:defRPr/>
            </a:pPr>
            <a:endParaRPr lang="cs-CZ" sz="1600" kern="0" dirty="0"/>
          </a:p>
          <a:p>
            <a:pPr marL="285750" indent="-285750">
              <a:lnSpc>
                <a:spcPct val="100000"/>
              </a:lnSpc>
              <a:spcBef>
                <a:spcPts val="432"/>
              </a:spcBef>
              <a:buFont typeface="Wingdings" panose="05000000000000000000" pitchFamily="2" charset="2"/>
              <a:buChar char="§"/>
              <a:defRPr/>
            </a:pPr>
            <a:r>
              <a:rPr lang="en-GB" sz="1200" kern="0" dirty="0"/>
              <a:t>The ad was recognized by 18% of the core target.</a:t>
            </a:r>
            <a:endParaRPr lang="cs-CZ" sz="1200" kern="0" dirty="0"/>
          </a:p>
          <a:p>
            <a:pPr marL="285750" indent="-285750">
              <a:lnSpc>
                <a:spcPct val="100000"/>
              </a:lnSpc>
              <a:spcBef>
                <a:spcPts val="432"/>
              </a:spcBef>
              <a:buFont typeface="Wingdings" panose="05000000000000000000" pitchFamily="2" charset="2"/>
              <a:buChar char="§"/>
              <a:defRPr/>
            </a:pPr>
            <a:r>
              <a:rPr lang="en-GB" sz="1200" kern="0" dirty="0"/>
              <a:t>Almost half of recognizers were able to connect it with at least Philips, 22% mentioned specifically Sonicare.</a:t>
            </a:r>
            <a:endParaRPr lang="cs-CZ" sz="1200" kern="0" dirty="0"/>
          </a:p>
          <a:p>
            <a:pPr marL="285750" indent="-285750">
              <a:lnSpc>
                <a:spcPct val="100000"/>
              </a:lnSpc>
              <a:spcBef>
                <a:spcPts val="432"/>
              </a:spcBef>
              <a:buFont typeface="Wingdings" panose="05000000000000000000" pitchFamily="2" charset="2"/>
              <a:buChar char="§"/>
              <a:defRPr/>
            </a:pPr>
            <a:r>
              <a:rPr lang="en-GB" sz="1200" kern="0" dirty="0"/>
              <a:t>With respect to the media spends, the results are below the Ipsos benchmark</a:t>
            </a:r>
            <a:endParaRPr lang="cs-CZ" sz="1200" kern="0" dirty="0"/>
          </a:p>
          <a:p>
            <a:pPr marL="285750" indent="-285750">
              <a:lnSpc>
                <a:spcPct val="100000"/>
              </a:lnSpc>
              <a:spcBef>
                <a:spcPts val="432"/>
              </a:spcBef>
              <a:buFont typeface="Wingdings" panose="05000000000000000000" pitchFamily="2" charset="2"/>
              <a:buChar char="§"/>
              <a:defRPr/>
            </a:pPr>
            <a:r>
              <a:rPr lang="en-GB" sz="1200" kern="0" dirty="0"/>
              <a:t>However, among those who recognized the ad, it was perceived positively.</a:t>
            </a:r>
          </a:p>
          <a:p>
            <a:pPr marL="285750" indent="-285750">
              <a:lnSpc>
                <a:spcPct val="100000"/>
              </a:lnSpc>
              <a:spcBef>
                <a:spcPts val="432"/>
              </a:spcBef>
              <a:buFont typeface="Wingdings" panose="05000000000000000000" pitchFamily="2" charset="2"/>
              <a:buChar char="§"/>
              <a:defRPr/>
            </a:pPr>
            <a:r>
              <a:rPr lang="en-GB" sz="1200" kern="0" dirty="0"/>
              <a:t>It was considered as unique, relevant and enjoyable to watch.</a:t>
            </a:r>
          </a:p>
          <a:p>
            <a:pPr marL="285750" indent="-285750">
              <a:lnSpc>
                <a:spcPct val="100000"/>
              </a:lnSpc>
              <a:spcBef>
                <a:spcPts val="432"/>
              </a:spcBef>
              <a:buFont typeface="Wingdings" panose="05000000000000000000" pitchFamily="2" charset="2"/>
              <a:buChar char="§"/>
              <a:defRPr/>
            </a:pPr>
            <a:r>
              <a:rPr lang="en-GB" sz="1200" kern="0" dirty="0"/>
              <a:t>Similar evaluation applies also to ‘Kids’ version.</a:t>
            </a:r>
            <a:endParaRPr lang="cs-CZ" sz="1200" kern="0" dirty="0"/>
          </a:p>
        </p:txBody>
      </p:sp>
      <p:sp>
        <p:nvSpPr>
          <p:cNvPr id="15" name="Obdélník 14">
            <a:extLst>
              <a:ext uri="{FF2B5EF4-FFF2-40B4-BE49-F238E27FC236}">
                <a16:creationId xmlns:a16="http://schemas.microsoft.com/office/drawing/2014/main" id="{07803767-B055-470B-B0C0-DD142A99E227}"/>
              </a:ext>
            </a:extLst>
          </p:cNvPr>
          <p:cNvSpPr/>
          <p:nvPr/>
        </p:nvSpPr>
        <p:spPr>
          <a:xfrm>
            <a:off x="7402177" y="1657405"/>
            <a:ext cx="4562475" cy="410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CAMPAIGN EVALUATION</a:t>
            </a:r>
            <a:endPar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cxnSp>
        <p:nvCxnSpPr>
          <p:cNvPr id="16" name="Straight Connector 35">
            <a:extLst>
              <a:ext uri="{FF2B5EF4-FFF2-40B4-BE49-F238E27FC236}">
                <a16:creationId xmlns:a16="http://schemas.microsoft.com/office/drawing/2014/main" id="{3C08A57F-E148-4A9E-B54A-185390647049}"/>
              </a:ext>
            </a:extLst>
          </p:cNvPr>
          <p:cNvCxnSpPr>
            <a:cxnSpLocks/>
          </p:cNvCxnSpPr>
          <p:nvPr/>
        </p:nvCxnSpPr>
        <p:spPr>
          <a:xfrm flipV="1">
            <a:off x="7788188" y="2096852"/>
            <a:ext cx="0" cy="3868080"/>
          </a:xfrm>
          <a:prstGeom prst="line">
            <a:avLst/>
          </a:prstGeom>
          <a:ln w="12700">
            <a:gradFill>
              <a:gsLst>
                <a:gs pos="0">
                  <a:schemeClr val="tx2">
                    <a:alpha val="0"/>
                  </a:schemeClr>
                </a:gs>
                <a:gs pos="50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07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4D7081-0A5C-4E78-A04E-0B40B7446DB6}"/>
              </a:ext>
            </a:extLst>
          </p:cNvPr>
          <p:cNvSpPr>
            <a:spLocks noGrp="1"/>
          </p:cNvSpPr>
          <p:nvPr>
            <p:ph type="title"/>
          </p:nvPr>
        </p:nvSpPr>
        <p:spPr/>
        <p:txBody>
          <a:bodyPr>
            <a:normAutofit/>
          </a:bodyPr>
          <a:lstStyle/>
          <a:p>
            <a:r>
              <a:rPr lang="en-US" dirty="0"/>
              <a:t>RECOMMENDATIONS</a:t>
            </a:r>
            <a:endParaRPr lang="cs-CZ" dirty="0"/>
          </a:p>
        </p:txBody>
      </p:sp>
      <p:grpSp>
        <p:nvGrpSpPr>
          <p:cNvPr id="3" name="Skupina 2">
            <a:extLst>
              <a:ext uri="{FF2B5EF4-FFF2-40B4-BE49-F238E27FC236}">
                <a16:creationId xmlns:a16="http://schemas.microsoft.com/office/drawing/2014/main" id="{0B087503-3440-40FD-AA62-B59B74A55687}"/>
              </a:ext>
            </a:extLst>
          </p:cNvPr>
          <p:cNvGrpSpPr/>
          <p:nvPr/>
        </p:nvGrpSpPr>
        <p:grpSpPr>
          <a:xfrm>
            <a:off x="361446" y="944724"/>
            <a:ext cx="11015638" cy="1161119"/>
            <a:chOff x="361446" y="1376772"/>
            <a:chExt cx="11015638" cy="1161119"/>
          </a:xfrm>
        </p:grpSpPr>
        <p:sp>
          <p:nvSpPr>
            <p:cNvPr id="12" name="Rectangle 16"/>
            <p:cNvSpPr/>
            <p:nvPr/>
          </p:nvSpPr>
          <p:spPr bwMode="gray">
            <a:xfrm>
              <a:off x="1882779" y="1383366"/>
              <a:ext cx="9494305" cy="1152000"/>
            </a:xfrm>
            <a:prstGeom prst="rect">
              <a:avLst/>
            </a:prstGeom>
            <a:noFill/>
            <a:ln>
              <a:noFill/>
            </a:ln>
          </p:spPr>
          <p:txBody>
            <a:bodyPr vert="horz" wrap="square" lIns="69659" tIns="34829" rIns="69659" bIns="34829" numCol="1" anchor="ctr"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35177">
                <a:defRPr/>
              </a:pPr>
              <a:r>
                <a:rPr lang="en-GB" sz="1500" b="1" kern="0" dirty="0">
                  <a:solidFill>
                    <a:schemeClr val="accent1"/>
                  </a:solidFill>
                  <a:latin typeface="Arial" panose="020B0604020202020204" pitchFamily="34" charset="0"/>
                  <a:cs typeface="Arial" panose="020B0604020202020204" pitchFamily="34" charset="0"/>
                </a:rPr>
                <a:t>RAISE AWARENESS OF THE PRODUCT CATEGORY</a:t>
              </a:r>
              <a:br>
                <a:rPr kumimoji="0" lang="cs-CZ" sz="15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br>
              <a:r>
                <a:rPr lang="en-GB" sz="1400" kern="0" dirty="0">
                  <a:latin typeface="Arial" panose="020B0604020202020204" pitchFamily="34" charset="0"/>
                  <a:cs typeface="Arial" panose="020B0604020202020204" pitchFamily="34" charset="0"/>
                </a:rPr>
                <a:t>Your core target group – people who know electric toothbrushes are not yet well aware of the sonic toothbrush and the way how it works. Even the current electric toothbrush users are not always well acquainted how the sonic toothbrush works and what is the difference between the sonic and other toothbrush types. Be the initiator in the category. Philips Sonicare is spontaneously associated with the sonic toothbrushes category, build on this mental connection and use it as an advantage.</a:t>
              </a:r>
            </a:p>
            <a:p>
              <a:pPr defTabSz="1035177">
                <a:defRPr/>
              </a:pPr>
              <a:endParaRPr lang="en-GB" sz="1600" kern="0" dirty="0">
                <a:latin typeface="Arial" panose="020B0604020202020204" pitchFamily="34" charset="0"/>
                <a:cs typeface="Arial" panose="020B0604020202020204" pitchFamily="34" charset="0"/>
              </a:endParaRPr>
            </a:p>
          </p:txBody>
        </p:sp>
        <p:cxnSp>
          <p:nvCxnSpPr>
            <p:cNvPr id="24" name="Straight Connector 35">
              <a:extLst>
                <a:ext uri="{FF2B5EF4-FFF2-40B4-BE49-F238E27FC236}">
                  <a16:creationId xmlns:a16="http://schemas.microsoft.com/office/drawing/2014/main" id="{F67D0BF5-014B-47DC-A875-34226FE116BF}"/>
                </a:ext>
              </a:extLst>
            </p:cNvPr>
            <p:cNvCxnSpPr>
              <a:cxnSpLocks/>
            </p:cNvCxnSpPr>
            <p:nvPr/>
          </p:nvCxnSpPr>
          <p:spPr>
            <a:xfrm flipV="1">
              <a:off x="1703512" y="1542955"/>
              <a:ext cx="0" cy="984139"/>
            </a:xfrm>
            <a:prstGeom prst="line">
              <a:avLst/>
            </a:prstGeom>
            <a:ln w="12700">
              <a:gradFill flip="none" rotWithShape="1">
                <a:gsLst>
                  <a:gs pos="0">
                    <a:schemeClr val="tx2">
                      <a:alpha val="0"/>
                    </a:schemeClr>
                  </a:gs>
                  <a:gs pos="50000">
                    <a:schemeClr val="tx2"/>
                  </a:gs>
                  <a:gs pos="100000">
                    <a:schemeClr val="tx2">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1" name="TextBox 7">
              <a:extLst>
                <a:ext uri="{FF2B5EF4-FFF2-40B4-BE49-F238E27FC236}">
                  <a16:creationId xmlns:a16="http://schemas.microsoft.com/office/drawing/2014/main" id="{65AC1B33-DA33-4078-A0A6-8D0316B27E3E}"/>
                </a:ext>
              </a:extLst>
            </p:cNvPr>
            <p:cNvSpPr txBox="1"/>
            <p:nvPr/>
          </p:nvSpPr>
          <p:spPr bwMode="gray">
            <a:xfrm>
              <a:off x="361446" y="1376772"/>
              <a:ext cx="1162800" cy="1161119"/>
            </a:xfrm>
            <a:prstGeom prst="rect">
              <a:avLst/>
            </a:prstGeom>
            <a:noFill/>
            <a:ln>
              <a:noFill/>
            </a:ln>
          </p:spPr>
          <p:txBody>
            <a:bodyPr vert="horz" wrap="square" lIns="92879" tIns="46439" rIns="92879" bIns="46439" numCol="1" anchor="ctr"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cs-CZ" sz="6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1</a:t>
              </a:r>
              <a:endParaRPr kumimoji="0" lang="en-US" sz="6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grpSp>
      <p:grpSp>
        <p:nvGrpSpPr>
          <p:cNvPr id="4" name="Skupina 3">
            <a:extLst>
              <a:ext uri="{FF2B5EF4-FFF2-40B4-BE49-F238E27FC236}">
                <a16:creationId xmlns:a16="http://schemas.microsoft.com/office/drawing/2014/main" id="{ADB8DBCA-DE73-4618-A6A3-BF78C1D0D8B8}"/>
              </a:ext>
            </a:extLst>
          </p:cNvPr>
          <p:cNvGrpSpPr/>
          <p:nvPr/>
        </p:nvGrpSpPr>
        <p:grpSpPr>
          <a:xfrm>
            <a:off x="361446" y="5076193"/>
            <a:ext cx="11243166" cy="1161119"/>
            <a:chOff x="361446" y="2929860"/>
            <a:chExt cx="11243166" cy="1161119"/>
          </a:xfrm>
        </p:grpSpPr>
        <p:sp>
          <p:nvSpPr>
            <p:cNvPr id="16" name="Rectangle 32"/>
            <p:cNvSpPr/>
            <p:nvPr/>
          </p:nvSpPr>
          <p:spPr bwMode="gray">
            <a:xfrm>
              <a:off x="1882779" y="2929860"/>
              <a:ext cx="9721833" cy="1152000"/>
            </a:xfrm>
            <a:prstGeom prst="rect">
              <a:avLst/>
            </a:prstGeom>
            <a:noFill/>
            <a:ln>
              <a:noFill/>
            </a:ln>
          </p:spPr>
          <p:txBody>
            <a:bodyPr vert="horz" wrap="square" lIns="69659" tIns="34829" rIns="69659" bIns="34829" numCol="1" anchor="ctr"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035177"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ADVOCATE THE REASONS BEHIND THE HIGHER PRICE</a:t>
              </a:r>
              <a:endParaRPr kumimoji="0" lang="cs-CZ" sz="16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a:p>
              <a:pPr lvl="0" defTabSz="1035177">
                <a:defRPr/>
              </a:pPr>
              <a:r>
                <a:rPr lang="en-US" sz="1400" kern="0" dirty="0">
                  <a:latin typeface="Arial" panose="020B0604020202020204" pitchFamily="34" charset="0"/>
                  <a:cs typeface="Arial" panose="020B0604020202020204" pitchFamily="34" charset="0"/>
                </a:rPr>
                <a:t>Higher price is limiting the potential of Philips Sonicare to gain more market share. People don’t understand the reason why the sonic toothbrush is different and why it should come with a bigger price tag. Explain the sonic toothbrush advantage and clearly communicate the reasons behind the price. From the penetration study, sonic toothbrushes are mainly be a matter of interest of people with university education from bigger cities. The higher price might not represent that big obstacle if you provide enough reasons supporting why it is so.</a:t>
              </a:r>
            </a:p>
          </p:txBody>
        </p:sp>
        <p:sp>
          <p:nvSpPr>
            <p:cNvPr id="28" name="TextBox 7">
              <a:extLst>
                <a:ext uri="{FF2B5EF4-FFF2-40B4-BE49-F238E27FC236}">
                  <a16:creationId xmlns:a16="http://schemas.microsoft.com/office/drawing/2014/main" id="{306B3FFB-AB62-489B-9B6A-50DE705F97AF}"/>
                </a:ext>
              </a:extLst>
            </p:cNvPr>
            <p:cNvSpPr txBox="1"/>
            <p:nvPr/>
          </p:nvSpPr>
          <p:spPr bwMode="gray">
            <a:xfrm>
              <a:off x="361446" y="2929860"/>
              <a:ext cx="1162800" cy="1161119"/>
            </a:xfrm>
            <a:prstGeom prst="rect">
              <a:avLst/>
            </a:prstGeom>
            <a:noFill/>
            <a:ln>
              <a:noFill/>
            </a:ln>
          </p:spPr>
          <p:txBody>
            <a:bodyPr vert="horz" wrap="square" lIns="92879" tIns="46439" rIns="92879" bIns="46439" numCol="1" anchor="ctr"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4</a:t>
              </a:r>
              <a:endParaRPr kumimoji="0" lang="en-US" sz="6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cxnSp>
          <p:nvCxnSpPr>
            <p:cNvPr id="15" name="Straight Connector 35">
              <a:extLst>
                <a:ext uri="{FF2B5EF4-FFF2-40B4-BE49-F238E27FC236}">
                  <a16:creationId xmlns:a16="http://schemas.microsoft.com/office/drawing/2014/main" id="{61F23FB9-0B9F-4CB8-B306-8E5D3E2B9220}"/>
                </a:ext>
              </a:extLst>
            </p:cNvPr>
            <p:cNvCxnSpPr>
              <a:cxnSpLocks/>
            </p:cNvCxnSpPr>
            <p:nvPr/>
          </p:nvCxnSpPr>
          <p:spPr>
            <a:xfrm flipV="1">
              <a:off x="1703512" y="3065702"/>
              <a:ext cx="0" cy="984139"/>
            </a:xfrm>
            <a:prstGeom prst="line">
              <a:avLst/>
            </a:prstGeom>
            <a:ln w="12700">
              <a:gradFill flip="none" rotWithShape="1">
                <a:gsLst>
                  <a:gs pos="0">
                    <a:schemeClr val="tx2">
                      <a:alpha val="0"/>
                    </a:schemeClr>
                  </a:gs>
                  <a:gs pos="50000">
                    <a:schemeClr val="tx2"/>
                  </a:gs>
                  <a:gs pos="100000">
                    <a:schemeClr val="tx2">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grpSp>
      <p:sp>
        <p:nvSpPr>
          <p:cNvPr id="23" name="Cadre 7">
            <a:extLst>
              <a:ext uri="{FF2B5EF4-FFF2-40B4-BE49-F238E27FC236}">
                <a16:creationId xmlns:a16="http://schemas.microsoft.com/office/drawing/2014/main" id="{FD918B0F-59FF-41CB-A3A8-F1076899C45D}"/>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5" name="Skupina 4">
            <a:extLst>
              <a:ext uri="{FF2B5EF4-FFF2-40B4-BE49-F238E27FC236}">
                <a16:creationId xmlns:a16="http://schemas.microsoft.com/office/drawing/2014/main" id="{56788FA7-AC59-4328-A8CD-1EC53F09DB10}"/>
              </a:ext>
            </a:extLst>
          </p:cNvPr>
          <p:cNvGrpSpPr/>
          <p:nvPr/>
        </p:nvGrpSpPr>
        <p:grpSpPr>
          <a:xfrm>
            <a:off x="358658" y="3681028"/>
            <a:ext cx="11015638" cy="1161119"/>
            <a:chOff x="358658" y="4716153"/>
            <a:chExt cx="11015638" cy="1161119"/>
          </a:xfrm>
        </p:grpSpPr>
        <p:sp>
          <p:nvSpPr>
            <p:cNvPr id="13" name="Rectangle 32">
              <a:extLst>
                <a:ext uri="{FF2B5EF4-FFF2-40B4-BE49-F238E27FC236}">
                  <a16:creationId xmlns:a16="http://schemas.microsoft.com/office/drawing/2014/main" id="{B0E9C613-D8C7-4A73-8B70-6B78B91E41FD}"/>
                </a:ext>
              </a:extLst>
            </p:cNvPr>
            <p:cNvSpPr/>
            <p:nvPr/>
          </p:nvSpPr>
          <p:spPr bwMode="gray">
            <a:xfrm>
              <a:off x="1879991" y="4716153"/>
              <a:ext cx="9494305" cy="1152000"/>
            </a:xfrm>
            <a:prstGeom prst="rect">
              <a:avLst/>
            </a:prstGeom>
            <a:noFill/>
            <a:ln>
              <a:noFill/>
            </a:ln>
          </p:spPr>
          <p:txBody>
            <a:bodyPr vert="horz" wrap="square" lIns="69659" tIns="34829" rIns="69659" bIns="34829" numCol="1" anchor="ctr"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035177"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EMPHASIZE YOUR COOPERATION WITH DENTISTS</a:t>
              </a:r>
            </a:p>
            <a:p>
              <a:pPr marL="0" marR="0" lvl="0" indent="0" defTabSz="1035177" rtl="0" eaLnBrk="1" fontAlgn="auto" latinLnBrk="0" hangingPunct="1">
                <a:lnSpc>
                  <a:spcPct val="100000"/>
                </a:lnSpc>
                <a:spcBef>
                  <a:spcPts val="0"/>
                </a:spcBef>
                <a:spcAft>
                  <a:spcPts val="0"/>
                </a:spcAft>
                <a:buClrTx/>
                <a:buSzTx/>
                <a:buFontTx/>
                <a:buNone/>
                <a:tabLst/>
                <a:defRPr/>
              </a:pPr>
              <a:r>
                <a:rPr lang="en-GB" sz="1400" kern="0" dirty="0">
                  <a:latin typeface="Arial" panose="020B0604020202020204" pitchFamily="34" charset="0"/>
                  <a:cs typeface="Arial" panose="020B0604020202020204" pitchFamily="34" charset="0"/>
                </a:rPr>
                <a:t>Oral-B uses its long-term built association with dentists’ recommendation to its advantage, since the brand emphasizes this fact in its ATL communication. Even if Philips Sonicare might be a well-recommended brand, it did not yet manage to take over this association from Oral-B in the minds of the consumers. Focus on the communication of the dentists’ recommendation in your campaigns to challenge Oral-B in this perception. </a:t>
              </a:r>
            </a:p>
          </p:txBody>
        </p:sp>
        <p:sp>
          <p:nvSpPr>
            <p:cNvPr id="14" name="TextBox 7">
              <a:extLst>
                <a:ext uri="{FF2B5EF4-FFF2-40B4-BE49-F238E27FC236}">
                  <a16:creationId xmlns:a16="http://schemas.microsoft.com/office/drawing/2014/main" id="{D08E2F52-EF77-47D2-9679-B27ACBC95D2C}"/>
                </a:ext>
              </a:extLst>
            </p:cNvPr>
            <p:cNvSpPr txBox="1"/>
            <p:nvPr/>
          </p:nvSpPr>
          <p:spPr bwMode="gray">
            <a:xfrm>
              <a:off x="358658" y="4716153"/>
              <a:ext cx="1162800" cy="1161119"/>
            </a:xfrm>
            <a:prstGeom prst="rect">
              <a:avLst/>
            </a:prstGeom>
            <a:noFill/>
            <a:ln>
              <a:noFill/>
            </a:ln>
          </p:spPr>
          <p:txBody>
            <a:bodyPr vert="horz" wrap="square" lIns="92879" tIns="46439" rIns="92879" bIns="46439" numCol="1" anchor="ctr"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6000" b="1" dirty="0">
                  <a:solidFill>
                    <a:schemeClr val="tx2"/>
                  </a:solidFill>
                  <a:latin typeface="Arial" panose="020B0604020202020204" pitchFamily="34" charset="0"/>
                  <a:cs typeface="Arial" panose="020B0604020202020204" pitchFamily="34" charset="0"/>
                </a:rPr>
                <a:t>3</a:t>
              </a:r>
              <a:endParaRPr kumimoji="0" lang="en-US" sz="6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cxnSp>
          <p:nvCxnSpPr>
            <p:cNvPr id="18" name="Straight Connector 35">
              <a:extLst>
                <a:ext uri="{FF2B5EF4-FFF2-40B4-BE49-F238E27FC236}">
                  <a16:creationId xmlns:a16="http://schemas.microsoft.com/office/drawing/2014/main" id="{DD96445D-DFBF-4D20-93DF-D0A14709E407}"/>
                </a:ext>
              </a:extLst>
            </p:cNvPr>
            <p:cNvCxnSpPr>
              <a:cxnSpLocks/>
            </p:cNvCxnSpPr>
            <p:nvPr/>
          </p:nvCxnSpPr>
          <p:spPr>
            <a:xfrm flipV="1">
              <a:off x="1700724" y="4851995"/>
              <a:ext cx="0" cy="984139"/>
            </a:xfrm>
            <a:prstGeom prst="line">
              <a:avLst/>
            </a:prstGeom>
            <a:ln w="12700">
              <a:gradFill flip="none" rotWithShape="1">
                <a:gsLst>
                  <a:gs pos="0">
                    <a:schemeClr val="tx2">
                      <a:alpha val="0"/>
                    </a:schemeClr>
                  </a:gs>
                  <a:gs pos="50000">
                    <a:schemeClr val="tx2"/>
                  </a:gs>
                  <a:gs pos="100000">
                    <a:schemeClr val="tx2">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19" name="Skupina 18">
            <a:extLst>
              <a:ext uri="{FF2B5EF4-FFF2-40B4-BE49-F238E27FC236}">
                <a16:creationId xmlns:a16="http://schemas.microsoft.com/office/drawing/2014/main" id="{AD3F651D-AE8C-4348-A110-D1FDC0EA61D6}"/>
              </a:ext>
            </a:extLst>
          </p:cNvPr>
          <p:cNvGrpSpPr/>
          <p:nvPr/>
        </p:nvGrpSpPr>
        <p:grpSpPr>
          <a:xfrm>
            <a:off x="361445" y="2321880"/>
            <a:ext cx="11243155" cy="1161119"/>
            <a:chOff x="361446" y="1376772"/>
            <a:chExt cx="11015638" cy="1161119"/>
          </a:xfrm>
        </p:grpSpPr>
        <p:sp>
          <p:nvSpPr>
            <p:cNvPr id="20" name="Rectangle 16">
              <a:extLst>
                <a:ext uri="{FF2B5EF4-FFF2-40B4-BE49-F238E27FC236}">
                  <a16:creationId xmlns:a16="http://schemas.microsoft.com/office/drawing/2014/main" id="{51AC2139-AA99-4742-A91C-52116A80B676}"/>
                </a:ext>
              </a:extLst>
            </p:cNvPr>
            <p:cNvSpPr/>
            <p:nvPr/>
          </p:nvSpPr>
          <p:spPr bwMode="gray">
            <a:xfrm>
              <a:off x="1882779" y="1383366"/>
              <a:ext cx="9494305" cy="1152000"/>
            </a:xfrm>
            <a:prstGeom prst="rect">
              <a:avLst/>
            </a:prstGeom>
            <a:noFill/>
            <a:ln>
              <a:noFill/>
            </a:ln>
          </p:spPr>
          <p:txBody>
            <a:bodyPr vert="horz" wrap="square" lIns="69659" tIns="34829" rIns="69659" bIns="34829" numCol="1" anchor="ctr"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35177">
                <a:defRPr/>
              </a:pPr>
              <a:r>
                <a:rPr lang="en-GB" sz="1500" b="1" kern="0" dirty="0">
                  <a:solidFill>
                    <a:schemeClr val="accent1"/>
                  </a:solidFill>
                  <a:latin typeface="Arial" panose="020B0604020202020204" pitchFamily="34" charset="0"/>
                  <a:cs typeface="Arial" panose="020B0604020202020204" pitchFamily="34" charset="0"/>
                </a:rPr>
                <a:t>USE THE CATEGORY DYNAMICS TO YOUR ADVANTAGE</a:t>
              </a:r>
              <a:br>
                <a:rPr kumimoji="0" lang="cs-CZ" sz="15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br>
              <a:r>
                <a:rPr lang="en-GB" sz="1400" kern="0" dirty="0">
                  <a:latin typeface="Arial" panose="020B0604020202020204" pitchFamily="34" charset="0"/>
                  <a:cs typeface="Arial" panose="020B0604020202020204" pitchFamily="34" charset="0"/>
                </a:rPr>
                <a:t>Even if the current usage of rotating toothbrushes is higher than of sonic ones, the consideration of these two toothbrush types is comparable at the moment, proving that the sonic toothbrushes represent a potential to be considered in the future. The current strong position of Oral-B in the electric toothbrush market is coming from the past, however the sonic category has currently the higher dynamics than the rotating ones. With respect to this, Philips Sonicare has a potential to be the trend-setter in the electric toothbrush market since it represents the synonym to the sonic toothbrush category.</a:t>
              </a:r>
              <a:endParaRPr lang="en-GB" sz="1600" kern="0" dirty="0">
                <a:latin typeface="Arial" panose="020B0604020202020204" pitchFamily="34" charset="0"/>
                <a:cs typeface="Arial" panose="020B0604020202020204" pitchFamily="34" charset="0"/>
              </a:endParaRPr>
            </a:p>
          </p:txBody>
        </p:sp>
        <p:cxnSp>
          <p:nvCxnSpPr>
            <p:cNvPr id="22" name="Straight Connector 35">
              <a:extLst>
                <a:ext uri="{FF2B5EF4-FFF2-40B4-BE49-F238E27FC236}">
                  <a16:creationId xmlns:a16="http://schemas.microsoft.com/office/drawing/2014/main" id="{A24B2C95-5411-4739-B9ED-865C4324BC2F}"/>
                </a:ext>
              </a:extLst>
            </p:cNvPr>
            <p:cNvCxnSpPr>
              <a:cxnSpLocks/>
            </p:cNvCxnSpPr>
            <p:nvPr/>
          </p:nvCxnSpPr>
          <p:spPr>
            <a:xfrm flipV="1">
              <a:off x="1703512" y="1542955"/>
              <a:ext cx="0" cy="984139"/>
            </a:xfrm>
            <a:prstGeom prst="line">
              <a:avLst/>
            </a:prstGeom>
            <a:ln w="12700">
              <a:gradFill flip="none" rotWithShape="1">
                <a:gsLst>
                  <a:gs pos="0">
                    <a:schemeClr val="tx2">
                      <a:alpha val="0"/>
                    </a:schemeClr>
                  </a:gs>
                  <a:gs pos="50000">
                    <a:schemeClr val="tx2"/>
                  </a:gs>
                  <a:gs pos="100000">
                    <a:schemeClr val="tx2">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5" name="TextBox 7">
              <a:extLst>
                <a:ext uri="{FF2B5EF4-FFF2-40B4-BE49-F238E27FC236}">
                  <a16:creationId xmlns:a16="http://schemas.microsoft.com/office/drawing/2014/main" id="{B277753A-7D3B-433E-9734-81B3609D89D1}"/>
                </a:ext>
              </a:extLst>
            </p:cNvPr>
            <p:cNvSpPr txBox="1"/>
            <p:nvPr/>
          </p:nvSpPr>
          <p:spPr bwMode="gray">
            <a:xfrm>
              <a:off x="361446" y="1376772"/>
              <a:ext cx="1162800" cy="1161119"/>
            </a:xfrm>
            <a:prstGeom prst="rect">
              <a:avLst/>
            </a:prstGeom>
            <a:noFill/>
            <a:ln>
              <a:noFill/>
            </a:ln>
          </p:spPr>
          <p:txBody>
            <a:bodyPr vert="horz" wrap="square" lIns="92879" tIns="46439" rIns="92879" bIns="46439" numCol="1" anchor="ctr"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2</a:t>
              </a:r>
              <a:endParaRPr kumimoji="0" lang="en-US" sz="6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664366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A0A9C1-A78A-47A3-853A-507E47219648}"/>
              </a:ext>
            </a:extLst>
          </p:cNvPr>
          <p:cNvSpPr>
            <a:spLocks noGrp="1"/>
          </p:cNvSpPr>
          <p:nvPr>
            <p:ph type="title"/>
          </p:nvPr>
        </p:nvSpPr>
        <p:spPr/>
        <p:txBody>
          <a:bodyPr>
            <a:normAutofit/>
          </a:bodyPr>
          <a:lstStyle/>
          <a:p>
            <a:r>
              <a:rPr lang="cs-CZ" dirty="0"/>
              <a:t>CONTENT OF REPORT</a:t>
            </a:r>
          </a:p>
        </p:txBody>
      </p:sp>
      <p:grpSp>
        <p:nvGrpSpPr>
          <p:cNvPr id="14" name="Group 6">
            <a:extLst>
              <a:ext uri="{FF2B5EF4-FFF2-40B4-BE49-F238E27FC236}">
                <a16:creationId xmlns:a16="http://schemas.microsoft.com/office/drawing/2014/main" id="{A9F6A97A-4B59-4644-9142-B57B647C471C}"/>
              </a:ext>
            </a:extLst>
          </p:cNvPr>
          <p:cNvGrpSpPr/>
          <p:nvPr/>
        </p:nvGrpSpPr>
        <p:grpSpPr>
          <a:xfrm>
            <a:off x="623393" y="2041651"/>
            <a:ext cx="5328591" cy="960000"/>
            <a:chOff x="272481" y="1190845"/>
            <a:chExt cx="3996443" cy="720000"/>
          </a:xfrm>
        </p:grpSpPr>
        <p:sp>
          <p:nvSpPr>
            <p:cNvPr id="15" name="Oval 7">
              <a:extLst>
                <a:ext uri="{FF2B5EF4-FFF2-40B4-BE49-F238E27FC236}">
                  <a16:creationId xmlns:a16="http://schemas.microsoft.com/office/drawing/2014/main" id="{6B059A40-604C-4BA6-890D-A4D441700697}"/>
                </a:ext>
              </a:extLst>
            </p:cNvPr>
            <p:cNvSpPr/>
            <p:nvPr/>
          </p:nvSpPr>
          <p:spPr>
            <a:xfrm>
              <a:off x="272481" y="1190845"/>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6</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nvGrpSpPr>
            <p:cNvPr id="16" name="Group 8">
              <a:extLst>
                <a:ext uri="{FF2B5EF4-FFF2-40B4-BE49-F238E27FC236}">
                  <a16:creationId xmlns:a16="http://schemas.microsoft.com/office/drawing/2014/main" id="{04E44540-720C-4EE8-A3A5-D9522D44F093}"/>
                </a:ext>
              </a:extLst>
            </p:cNvPr>
            <p:cNvGrpSpPr/>
            <p:nvPr/>
          </p:nvGrpSpPr>
          <p:grpSpPr>
            <a:xfrm>
              <a:off x="1161413" y="1304068"/>
              <a:ext cx="3107511" cy="493554"/>
              <a:chOff x="1161413" y="1276518"/>
              <a:chExt cx="3107511" cy="493554"/>
            </a:xfrm>
          </p:grpSpPr>
          <p:sp>
            <p:nvSpPr>
              <p:cNvPr id="17" name="TextBox 9">
                <a:extLst>
                  <a:ext uri="{FF2B5EF4-FFF2-40B4-BE49-F238E27FC236}">
                    <a16:creationId xmlns:a16="http://schemas.microsoft.com/office/drawing/2014/main" id="{CFD93F61-78D0-4994-903E-3BEA48911559}"/>
                  </a:ext>
                </a:extLst>
              </p:cNvPr>
              <p:cNvSpPr txBox="1"/>
              <p:nvPr/>
            </p:nvSpPr>
            <p:spPr>
              <a:xfrm>
                <a:off x="1161413" y="1432693"/>
                <a:ext cx="3107511" cy="186974"/>
              </a:xfrm>
              <a:prstGeom prst="rect">
                <a:avLst/>
              </a:prstGeom>
              <a:noFill/>
            </p:spPr>
            <p:txBody>
              <a:bodyPr wrap="square" lIns="0" tIns="0" rIns="0" bIns="0" rtlCol="0" anchor="ctr">
                <a:spAutoFit/>
              </a:bodyPr>
              <a:lstStyle/>
              <a:p>
                <a:pPr lvl="0">
                  <a:lnSpc>
                    <a:spcPct val="90000"/>
                  </a:lnSpc>
                  <a:defRPr/>
                </a:pPr>
                <a:r>
                  <a:rPr lang="en-GB" sz="1800" dirty="0">
                    <a:latin typeface="Arial" panose="020B0604020202020204" pitchFamily="34" charset="0"/>
                    <a:cs typeface="Arial" panose="020B0604020202020204" pitchFamily="34" charset="0"/>
                  </a:rPr>
                  <a:t>Category Habits and Oral Care Devices</a:t>
                </a:r>
              </a:p>
            </p:txBody>
          </p:sp>
          <p:cxnSp>
            <p:nvCxnSpPr>
              <p:cNvPr id="18" name="Straight Connector 10">
                <a:extLst>
                  <a:ext uri="{FF2B5EF4-FFF2-40B4-BE49-F238E27FC236}">
                    <a16:creationId xmlns:a16="http://schemas.microsoft.com/office/drawing/2014/main" id="{159E8DB3-7E24-4CAF-B120-BE8BEBCDAACA}"/>
                  </a:ext>
                </a:extLst>
              </p:cNvPr>
              <p:cNvCxnSpPr/>
              <p:nvPr/>
            </p:nvCxnSpPr>
            <p:spPr>
              <a:xfrm>
                <a:off x="1161413" y="1276518"/>
                <a:ext cx="291295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1">
                <a:extLst>
                  <a:ext uri="{FF2B5EF4-FFF2-40B4-BE49-F238E27FC236}">
                    <a16:creationId xmlns:a16="http://schemas.microsoft.com/office/drawing/2014/main" id="{E4D0A503-BE9A-4DC3-AC6D-8E2D58B9F63F}"/>
                  </a:ext>
                </a:extLst>
              </p:cNvPr>
              <p:cNvCxnSpPr/>
              <p:nvPr/>
            </p:nvCxnSpPr>
            <p:spPr>
              <a:xfrm>
                <a:off x="1161413" y="1770072"/>
                <a:ext cx="291295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 name="Group 12">
            <a:extLst>
              <a:ext uri="{FF2B5EF4-FFF2-40B4-BE49-F238E27FC236}">
                <a16:creationId xmlns:a16="http://schemas.microsoft.com/office/drawing/2014/main" id="{1CF27E49-C489-446C-870C-A7FEC4B2FD53}"/>
              </a:ext>
            </a:extLst>
          </p:cNvPr>
          <p:cNvGrpSpPr/>
          <p:nvPr/>
        </p:nvGrpSpPr>
        <p:grpSpPr>
          <a:xfrm>
            <a:off x="623391" y="3477112"/>
            <a:ext cx="5069180" cy="960000"/>
            <a:chOff x="272481" y="1190845"/>
            <a:chExt cx="3801885" cy="720000"/>
          </a:xfrm>
        </p:grpSpPr>
        <p:sp>
          <p:nvSpPr>
            <p:cNvPr id="21" name="Oval 13">
              <a:extLst>
                <a:ext uri="{FF2B5EF4-FFF2-40B4-BE49-F238E27FC236}">
                  <a16:creationId xmlns:a16="http://schemas.microsoft.com/office/drawing/2014/main" id="{80BDB9F1-45E1-4DEF-826D-D51A07945228}"/>
                </a:ext>
              </a:extLst>
            </p:cNvPr>
            <p:cNvSpPr/>
            <p:nvPr/>
          </p:nvSpPr>
          <p:spPr>
            <a:xfrm>
              <a:off x="272481" y="1190845"/>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19</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nvGrpSpPr>
            <p:cNvPr id="22" name="Group 14">
              <a:extLst>
                <a:ext uri="{FF2B5EF4-FFF2-40B4-BE49-F238E27FC236}">
                  <a16:creationId xmlns:a16="http://schemas.microsoft.com/office/drawing/2014/main" id="{2C8A5323-805E-41E5-BE8D-04E8FF1CFEA7}"/>
                </a:ext>
              </a:extLst>
            </p:cNvPr>
            <p:cNvGrpSpPr/>
            <p:nvPr/>
          </p:nvGrpSpPr>
          <p:grpSpPr>
            <a:xfrm>
              <a:off x="1161413" y="1304068"/>
              <a:ext cx="2912953" cy="493554"/>
              <a:chOff x="1161413" y="1276518"/>
              <a:chExt cx="2912953" cy="493554"/>
            </a:xfrm>
          </p:grpSpPr>
          <p:sp>
            <p:nvSpPr>
              <p:cNvPr id="23" name="TextBox 15">
                <a:extLst>
                  <a:ext uri="{FF2B5EF4-FFF2-40B4-BE49-F238E27FC236}">
                    <a16:creationId xmlns:a16="http://schemas.microsoft.com/office/drawing/2014/main" id="{B63EFE5E-7663-4D19-8FDE-A91EDABA81C5}"/>
                  </a:ext>
                </a:extLst>
              </p:cNvPr>
              <p:cNvSpPr txBox="1"/>
              <p:nvPr/>
            </p:nvSpPr>
            <p:spPr>
              <a:xfrm>
                <a:off x="1161414" y="1429205"/>
                <a:ext cx="2912952" cy="193948"/>
              </a:xfrm>
              <a:prstGeom prst="rect">
                <a:avLst/>
              </a:prstGeom>
              <a:noFill/>
            </p:spPr>
            <p:txBody>
              <a:bodyPr wrap="square" lIns="0" tIns="0" rIns="0" bIns="0" rtlCol="0" anchor="ctr">
                <a:spAutoFit/>
              </a:bodyPr>
              <a:lstStyle/>
              <a:p>
                <a:pPr lvl="0">
                  <a:lnSpc>
                    <a:spcPct val="90000"/>
                  </a:lnSpc>
                  <a:defRPr/>
                </a:pPr>
                <a:r>
                  <a:rPr lang="en-GB" sz="1800" dirty="0">
                    <a:latin typeface="Arial" panose="020B0604020202020204" pitchFamily="34" charset="0"/>
                    <a:cs typeface="Arial" panose="020B0604020202020204" pitchFamily="34" charset="0"/>
                  </a:rPr>
                  <a:t>Brand Health Check</a:t>
                </a:r>
              </a:p>
            </p:txBody>
          </p:sp>
          <p:cxnSp>
            <p:nvCxnSpPr>
              <p:cNvPr id="24" name="Straight Connector 16">
                <a:extLst>
                  <a:ext uri="{FF2B5EF4-FFF2-40B4-BE49-F238E27FC236}">
                    <a16:creationId xmlns:a16="http://schemas.microsoft.com/office/drawing/2014/main" id="{A20FE83C-7329-4704-BCF4-D6AB25D13B16}"/>
                  </a:ext>
                </a:extLst>
              </p:cNvPr>
              <p:cNvCxnSpPr/>
              <p:nvPr/>
            </p:nvCxnSpPr>
            <p:spPr>
              <a:xfrm>
                <a:off x="1161413" y="1276518"/>
                <a:ext cx="291295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17">
                <a:extLst>
                  <a:ext uri="{FF2B5EF4-FFF2-40B4-BE49-F238E27FC236}">
                    <a16:creationId xmlns:a16="http://schemas.microsoft.com/office/drawing/2014/main" id="{7A9DFA0E-FF5B-488D-BD88-42A3AA491371}"/>
                  </a:ext>
                </a:extLst>
              </p:cNvPr>
              <p:cNvCxnSpPr/>
              <p:nvPr/>
            </p:nvCxnSpPr>
            <p:spPr>
              <a:xfrm>
                <a:off x="1161413" y="1770072"/>
                <a:ext cx="291295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 name="Group 18">
            <a:extLst>
              <a:ext uri="{FF2B5EF4-FFF2-40B4-BE49-F238E27FC236}">
                <a16:creationId xmlns:a16="http://schemas.microsoft.com/office/drawing/2014/main" id="{7F72E79F-BE6B-4468-A0E9-79B994DDEFF4}"/>
              </a:ext>
            </a:extLst>
          </p:cNvPr>
          <p:cNvGrpSpPr/>
          <p:nvPr/>
        </p:nvGrpSpPr>
        <p:grpSpPr>
          <a:xfrm>
            <a:off x="6480043" y="3477112"/>
            <a:ext cx="5069180" cy="960000"/>
            <a:chOff x="272481" y="1190845"/>
            <a:chExt cx="3801885" cy="720000"/>
          </a:xfrm>
        </p:grpSpPr>
        <p:sp>
          <p:nvSpPr>
            <p:cNvPr id="27" name="Oval 19">
              <a:extLst>
                <a:ext uri="{FF2B5EF4-FFF2-40B4-BE49-F238E27FC236}">
                  <a16:creationId xmlns:a16="http://schemas.microsoft.com/office/drawing/2014/main" id="{86AC749B-90EB-4F17-992B-74F057A98971}"/>
                </a:ext>
              </a:extLst>
            </p:cNvPr>
            <p:cNvSpPr/>
            <p:nvPr/>
          </p:nvSpPr>
          <p:spPr>
            <a:xfrm>
              <a:off x="272481" y="1190845"/>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46</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nvGrpSpPr>
            <p:cNvPr id="28" name="Group 20">
              <a:extLst>
                <a:ext uri="{FF2B5EF4-FFF2-40B4-BE49-F238E27FC236}">
                  <a16:creationId xmlns:a16="http://schemas.microsoft.com/office/drawing/2014/main" id="{A3C9C9EB-739B-487C-AF5A-C958FF664A40}"/>
                </a:ext>
              </a:extLst>
            </p:cNvPr>
            <p:cNvGrpSpPr/>
            <p:nvPr/>
          </p:nvGrpSpPr>
          <p:grpSpPr>
            <a:xfrm>
              <a:off x="1161413" y="1304068"/>
              <a:ext cx="2912953" cy="493554"/>
              <a:chOff x="1161413" y="1276518"/>
              <a:chExt cx="2912953" cy="493554"/>
            </a:xfrm>
          </p:grpSpPr>
          <p:sp>
            <p:nvSpPr>
              <p:cNvPr id="29" name="TextBox 21">
                <a:extLst>
                  <a:ext uri="{FF2B5EF4-FFF2-40B4-BE49-F238E27FC236}">
                    <a16:creationId xmlns:a16="http://schemas.microsoft.com/office/drawing/2014/main" id="{64B0A887-76F0-46BD-8719-88E002945BC1}"/>
                  </a:ext>
                </a:extLst>
              </p:cNvPr>
              <p:cNvSpPr txBox="1"/>
              <p:nvPr/>
            </p:nvSpPr>
            <p:spPr>
              <a:xfrm>
                <a:off x="1161414" y="1429205"/>
                <a:ext cx="2912952" cy="193948"/>
              </a:xfrm>
              <a:prstGeom prst="rect">
                <a:avLst/>
              </a:prstGeom>
              <a:noFill/>
            </p:spPr>
            <p:txBody>
              <a:bodyPr wrap="square" lIns="0" tIns="0" rIns="0" bIns="0" rtlCol="0" anchor="ctr">
                <a:spAutoFit/>
              </a:bodyPr>
              <a:lstStyle/>
              <a:p>
                <a:pPr lvl="0">
                  <a:lnSpc>
                    <a:spcPct val="90000"/>
                  </a:lnSpc>
                  <a:defRPr/>
                </a:pPr>
                <a:r>
                  <a:rPr lang="en-GB" sz="1800" dirty="0">
                    <a:latin typeface="Arial" panose="020B0604020202020204" pitchFamily="34" charset="0"/>
                    <a:cs typeface="Arial" panose="020B0604020202020204" pitchFamily="34" charset="0"/>
                  </a:rPr>
                  <a:t>Contacts</a:t>
                </a:r>
              </a:p>
            </p:txBody>
          </p:sp>
          <p:cxnSp>
            <p:nvCxnSpPr>
              <p:cNvPr id="30" name="Straight Connector 22">
                <a:extLst>
                  <a:ext uri="{FF2B5EF4-FFF2-40B4-BE49-F238E27FC236}">
                    <a16:creationId xmlns:a16="http://schemas.microsoft.com/office/drawing/2014/main" id="{584488B7-24DF-45E2-87F3-AE608BD1B177}"/>
                  </a:ext>
                </a:extLst>
              </p:cNvPr>
              <p:cNvCxnSpPr/>
              <p:nvPr/>
            </p:nvCxnSpPr>
            <p:spPr>
              <a:xfrm>
                <a:off x="1161413" y="1276518"/>
                <a:ext cx="291295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23">
                <a:extLst>
                  <a:ext uri="{FF2B5EF4-FFF2-40B4-BE49-F238E27FC236}">
                    <a16:creationId xmlns:a16="http://schemas.microsoft.com/office/drawing/2014/main" id="{F779C0B1-5250-4B8B-958B-F83963E914A0}"/>
                  </a:ext>
                </a:extLst>
              </p:cNvPr>
              <p:cNvCxnSpPr/>
              <p:nvPr/>
            </p:nvCxnSpPr>
            <p:spPr>
              <a:xfrm>
                <a:off x="1161413" y="1770072"/>
                <a:ext cx="291295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2" name="Group 30">
            <a:extLst>
              <a:ext uri="{FF2B5EF4-FFF2-40B4-BE49-F238E27FC236}">
                <a16:creationId xmlns:a16="http://schemas.microsoft.com/office/drawing/2014/main" id="{756707E7-8C3E-4925-BF00-18BBD30BAB4A}"/>
              </a:ext>
            </a:extLst>
          </p:cNvPr>
          <p:cNvGrpSpPr/>
          <p:nvPr/>
        </p:nvGrpSpPr>
        <p:grpSpPr>
          <a:xfrm>
            <a:off x="6480043" y="2041651"/>
            <a:ext cx="5069180" cy="960000"/>
            <a:chOff x="272481" y="1190845"/>
            <a:chExt cx="3801885" cy="720000"/>
          </a:xfrm>
        </p:grpSpPr>
        <p:sp>
          <p:nvSpPr>
            <p:cNvPr id="33" name="Oval 31">
              <a:extLst>
                <a:ext uri="{FF2B5EF4-FFF2-40B4-BE49-F238E27FC236}">
                  <a16:creationId xmlns:a16="http://schemas.microsoft.com/office/drawing/2014/main" id="{B8A9F748-2F4A-4991-8B6D-C63BE24C5D5A}"/>
                </a:ext>
              </a:extLst>
            </p:cNvPr>
            <p:cNvSpPr/>
            <p:nvPr/>
          </p:nvSpPr>
          <p:spPr>
            <a:xfrm>
              <a:off x="272481" y="1190845"/>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38</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nvGrpSpPr>
            <p:cNvPr id="34" name="Group 32">
              <a:extLst>
                <a:ext uri="{FF2B5EF4-FFF2-40B4-BE49-F238E27FC236}">
                  <a16:creationId xmlns:a16="http://schemas.microsoft.com/office/drawing/2014/main" id="{EC3EF614-4BA5-4A5E-B064-E8D135869E07}"/>
                </a:ext>
              </a:extLst>
            </p:cNvPr>
            <p:cNvGrpSpPr/>
            <p:nvPr/>
          </p:nvGrpSpPr>
          <p:grpSpPr>
            <a:xfrm>
              <a:off x="1161413" y="1281934"/>
              <a:ext cx="2912953" cy="515688"/>
              <a:chOff x="1161413" y="1254384"/>
              <a:chExt cx="2912953" cy="515688"/>
            </a:xfrm>
          </p:grpSpPr>
          <p:sp>
            <p:nvSpPr>
              <p:cNvPr id="35" name="TextBox 33">
                <a:extLst>
                  <a:ext uri="{FF2B5EF4-FFF2-40B4-BE49-F238E27FC236}">
                    <a16:creationId xmlns:a16="http://schemas.microsoft.com/office/drawing/2014/main" id="{3CF965A5-E12E-42B8-B995-C835B97D4299}"/>
                  </a:ext>
                </a:extLst>
              </p:cNvPr>
              <p:cNvSpPr txBox="1"/>
              <p:nvPr/>
            </p:nvSpPr>
            <p:spPr>
              <a:xfrm>
                <a:off x="1161414" y="1424066"/>
                <a:ext cx="2912952" cy="193948"/>
              </a:xfrm>
              <a:prstGeom prst="rect">
                <a:avLst/>
              </a:prstGeom>
              <a:noFill/>
            </p:spPr>
            <p:txBody>
              <a:bodyPr wrap="square" lIns="0" tIns="0" rIns="0" bIns="0" rtlCol="0" anchor="ctr">
                <a:spAutoFit/>
              </a:bodyPr>
              <a:lstStyle/>
              <a:p>
                <a:pPr lvl="0">
                  <a:lnSpc>
                    <a:spcPct val="90000"/>
                  </a:lnSpc>
                  <a:defRPr/>
                </a:pPr>
                <a:r>
                  <a:rPr lang="en-GB" sz="1800" dirty="0">
                    <a:latin typeface="Arial" panose="020B0604020202020204" pitchFamily="34" charset="0"/>
                    <a:cs typeface="Arial" panose="020B0604020202020204" pitchFamily="34" charset="0"/>
                  </a:rPr>
                  <a:t>Campaign Evaluation</a:t>
                </a:r>
              </a:p>
            </p:txBody>
          </p:sp>
          <p:cxnSp>
            <p:nvCxnSpPr>
              <p:cNvPr id="36" name="Straight Connector 34">
                <a:extLst>
                  <a:ext uri="{FF2B5EF4-FFF2-40B4-BE49-F238E27FC236}">
                    <a16:creationId xmlns:a16="http://schemas.microsoft.com/office/drawing/2014/main" id="{509BF524-B471-47F2-8E07-F66D34EFCC84}"/>
                  </a:ext>
                </a:extLst>
              </p:cNvPr>
              <p:cNvCxnSpPr/>
              <p:nvPr/>
            </p:nvCxnSpPr>
            <p:spPr>
              <a:xfrm>
                <a:off x="1161413" y="1254384"/>
                <a:ext cx="291295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5">
                <a:extLst>
                  <a:ext uri="{FF2B5EF4-FFF2-40B4-BE49-F238E27FC236}">
                    <a16:creationId xmlns:a16="http://schemas.microsoft.com/office/drawing/2014/main" id="{B2BD6691-9349-4528-AD46-3BB78005A591}"/>
                  </a:ext>
                </a:extLst>
              </p:cNvPr>
              <p:cNvCxnSpPr/>
              <p:nvPr/>
            </p:nvCxnSpPr>
            <p:spPr>
              <a:xfrm>
                <a:off x="1161413" y="1770072"/>
                <a:ext cx="291295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6383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p:txBody>
          <a:bodyPr/>
          <a:lstStyle/>
          <a:p>
            <a:r>
              <a:rPr lang="en-GB" dirty="0"/>
              <a:t>REACH OF THE SONICARE KIDS TV AD</a:t>
            </a:r>
            <a:r>
              <a:rPr lang="cs-CZ" dirty="0"/>
              <a:t> – CZECH REPUBLIC</a:t>
            </a:r>
          </a:p>
        </p:txBody>
      </p:sp>
      <p:sp>
        <p:nvSpPr>
          <p:cNvPr id="14" name="Zástupný symbol pro text 13"/>
          <p:cNvSpPr>
            <a:spLocks noGrp="1"/>
          </p:cNvSpPr>
          <p:nvPr>
            <p:ph type="body" sz="quarter" idx="16"/>
          </p:nvPr>
        </p:nvSpPr>
        <p:spPr>
          <a:xfrm>
            <a:off x="517289" y="6025232"/>
            <a:ext cx="10692049" cy="307777"/>
          </a:xfrm>
        </p:spPr>
        <p:txBody>
          <a:bodyPr/>
          <a:lstStyle/>
          <a:p>
            <a:r>
              <a:rPr lang="en-GB" dirty="0"/>
              <a:t>Question:	Q</a:t>
            </a:r>
            <a:r>
              <a:rPr lang="cs-CZ" dirty="0"/>
              <a:t>T</a:t>
            </a:r>
            <a:r>
              <a:rPr lang="en-GB" dirty="0"/>
              <a:t>V1. Have you seen this advertisement recently? QV2. What brand was this ad for?</a:t>
            </a:r>
          </a:p>
          <a:p>
            <a:r>
              <a:rPr lang="en-GB" dirty="0"/>
              <a:t>Base:	</a:t>
            </a:r>
            <a:r>
              <a:rPr lang="cs-CZ" dirty="0"/>
              <a:t>Czech Republic N=407</a:t>
            </a:r>
            <a:endParaRPr lang="en-GB" dirty="0"/>
          </a:p>
        </p:txBody>
      </p:sp>
      <p:sp>
        <p:nvSpPr>
          <p:cNvPr id="9" name="Text Placeholder 8"/>
          <p:cNvSpPr>
            <a:spLocks noGrp="1"/>
          </p:cNvSpPr>
          <p:nvPr>
            <p:ph type="body" sz="quarter" idx="10"/>
          </p:nvPr>
        </p:nvSpPr>
        <p:spPr/>
        <p:txBody>
          <a:bodyPr/>
          <a:lstStyle/>
          <a:p>
            <a:r>
              <a:rPr lang="en-GB" dirty="0"/>
              <a:t>The ‘Kids’ ad reached lower number of people who saw the ad and were able to connect it with the correct brand (1% for Sonicare, 2% for Philips). </a:t>
            </a:r>
          </a:p>
        </p:txBody>
      </p:sp>
      <p:graphicFrame>
        <p:nvGraphicFramePr>
          <p:cNvPr id="11" name="Chart 9">
            <a:extLst>
              <a:ext uri="{FF2B5EF4-FFF2-40B4-BE49-F238E27FC236}">
                <a16:creationId xmlns:a16="http://schemas.microsoft.com/office/drawing/2014/main" id="{EBC3EAB3-1632-4371-B588-AFDD0B276A2E}"/>
              </a:ext>
            </a:extLst>
          </p:cNvPr>
          <p:cNvGraphicFramePr/>
          <p:nvPr>
            <p:extLst>
              <p:ext uri="{D42A27DB-BD31-4B8C-83A1-F6EECF244321}">
                <p14:modId xmlns:p14="http://schemas.microsoft.com/office/powerpoint/2010/main" val="697500638"/>
              </p:ext>
            </p:extLst>
          </p:nvPr>
        </p:nvGraphicFramePr>
        <p:xfrm>
          <a:off x="1847528" y="1520788"/>
          <a:ext cx="8513787" cy="16634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9">
            <a:extLst>
              <a:ext uri="{FF2B5EF4-FFF2-40B4-BE49-F238E27FC236}">
                <a16:creationId xmlns:a16="http://schemas.microsoft.com/office/drawing/2014/main" id="{5CC9B2D5-F1CB-45AE-B6C9-EB75763177C2}"/>
              </a:ext>
            </a:extLst>
          </p:cNvPr>
          <p:cNvGraphicFramePr/>
          <p:nvPr>
            <p:extLst>
              <p:ext uri="{D42A27DB-BD31-4B8C-83A1-F6EECF244321}">
                <p14:modId xmlns:p14="http://schemas.microsoft.com/office/powerpoint/2010/main" val="2558419710"/>
              </p:ext>
            </p:extLst>
          </p:nvPr>
        </p:nvGraphicFramePr>
        <p:xfrm>
          <a:off x="1847528" y="3961772"/>
          <a:ext cx="8513787" cy="166347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ovéPole 44"/>
          <p:cNvSpPr txBox="1"/>
          <p:nvPr/>
        </p:nvSpPr>
        <p:spPr>
          <a:xfrm>
            <a:off x="903090" y="4436088"/>
            <a:ext cx="3080676" cy="605804"/>
          </a:xfrm>
          <a:prstGeom prst="rect">
            <a:avLst/>
          </a:prstGeom>
          <a:noFill/>
        </p:spPr>
        <p:txBody>
          <a:bodyPr wrap="square" rtlCol="0">
            <a:noAutofit/>
          </a:bodyPr>
          <a:lstStyle/>
          <a:p>
            <a:pPr algn="ctr"/>
            <a:r>
              <a:rPr lang="en-GB" sz="1600" dirty="0">
                <a:latin typeface="Arial" panose="020B0604020202020204" pitchFamily="34" charset="0"/>
              </a:rPr>
              <a:t>REACH </a:t>
            </a:r>
            <a:r>
              <a:rPr lang="cs-CZ" sz="1600" dirty="0">
                <a:latin typeface="Arial" panose="020B0604020202020204" pitchFamily="34" charset="0"/>
              </a:rPr>
              <a:t>WHEN</a:t>
            </a:r>
            <a:r>
              <a:rPr lang="en-GB" sz="1600" dirty="0">
                <a:latin typeface="Arial" panose="020B0604020202020204" pitchFamily="34" charset="0"/>
              </a:rPr>
              <a:t> ANY VERSION OF “</a:t>
            </a:r>
            <a:r>
              <a:rPr lang="en-GB" sz="1600" b="1" dirty="0">
                <a:latin typeface="Arial" panose="020B0604020202020204" pitchFamily="34" charset="0"/>
              </a:rPr>
              <a:t>P</a:t>
            </a:r>
            <a:r>
              <a:rPr lang="cs-CZ" sz="1600" b="1" dirty="0">
                <a:latin typeface="Arial" panose="020B0604020202020204" pitchFamily="34" charset="0"/>
              </a:rPr>
              <a:t>HILIPS</a:t>
            </a:r>
            <a:r>
              <a:rPr lang="en-GB" sz="1600" dirty="0">
                <a:latin typeface="Arial" panose="020B0604020202020204" pitchFamily="34" charset="0"/>
              </a:rPr>
              <a:t>” </a:t>
            </a:r>
            <a:r>
              <a:rPr lang="cs-CZ" sz="1600" dirty="0">
                <a:latin typeface="Arial" panose="020B0604020202020204" pitchFamily="34" charset="0"/>
              </a:rPr>
              <a:t>IS CONSIDERED THE CORRECT BRAND</a:t>
            </a:r>
            <a:endParaRPr lang="en-GB" sz="1600" dirty="0">
              <a:latin typeface="Arial" panose="020B0604020202020204" pitchFamily="34" charset="0"/>
            </a:endParaRPr>
          </a:p>
        </p:txBody>
      </p:sp>
      <p:pic>
        <p:nvPicPr>
          <p:cNvPr id="15" name="Obrázek 14">
            <a:extLst>
              <a:ext uri="{FF2B5EF4-FFF2-40B4-BE49-F238E27FC236}">
                <a16:creationId xmlns:a16="http://schemas.microsoft.com/office/drawing/2014/main" id="{B5A6FAA9-6E4D-4AE3-9D1B-491897089A4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4063020" y="1838352"/>
            <a:ext cx="4243200" cy="950400"/>
          </a:xfrm>
          <a:prstGeom prst="rect">
            <a:avLst/>
          </a:prstGeom>
          <a:ln w="38100">
            <a:solidFill>
              <a:schemeClr val="bg1"/>
            </a:solidFill>
          </a:ln>
        </p:spPr>
      </p:pic>
      <p:pic>
        <p:nvPicPr>
          <p:cNvPr id="16" name="Obrázek 15">
            <a:extLst>
              <a:ext uri="{FF2B5EF4-FFF2-40B4-BE49-F238E27FC236}">
                <a16:creationId xmlns:a16="http://schemas.microsoft.com/office/drawing/2014/main" id="{BF15228C-B481-4714-A7CB-5D4A5BF24137}"/>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4063020" y="4275794"/>
            <a:ext cx="4243200" cy="950400"/>
          </a:xfrm>
          <a:prstGeom prst="rect">
            <a:avLst/>
          </a:prstGeom>
          <a:ln w="38100">
            <a:solidFill>
              <a:schemeClr val="bg1"/>
            </a:solidFill>
          </a:ln>
        </p:spPr>
      </p:pic>
      <p:pic>
        <p:nvPicPr>
          <p:cNvPr id="3" name="Obrázek 2" descr="Obsah obrázku text&#10;&#10;Popis byl vytvořen automaticky">
            <a:extLst>
              <a:ext uri="{FF2B5EF4-FFF2-40B4-BE49-F238E27FC236}">
                <a16:creationId xmlns:a16="http://schemas.microsoft.com/office/drawing/2014/main" id="{896F71DF-856A-488B-9EF0-E1515529B6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2138" y="1936298"/>
            <a:ext cx="1461916" cy="807159"/>
          </a:xfrm>
          <a:prstGeom prst="rect">
            <a:avLst/>
          </a:prstGeom>
        </p:spPr>
      </p:pic>
      <p:pic>
        <p:nvPicPr>
          <p:cNvPr id="1026" name="Picture 2" descr="Philips logo and symbol, meaning, history, PNG">
            <a:extLst>
              <a:ext uri="{FF2B5EF4-FFF2-40B4-BE49-F238E27FC236}">
                <a16:creationId xmlns:a16="http://schemas.microsoft.com/office/drawing/2014/main" id="{7318520F-26AF-48CE-9352-192D6C2B2B0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50313" y="4618329"/>
            <a:ext cx="1055440" cy="321167"/>
          </a:xfrm>
          <a:prstGeom prst="rect">
            <a:avLst/>
          </a:prstGeom>
          <a:noFill/>
          <a:extLst>
            <a:ext uri="{909E8E84-426E-40DD-AFC4-6F175D3DCCD1}">
              <a14:hiddenFill xmlns:a14="http://schemas.microsoft.com/office/drawing/2010/main">
                <a:solidFill>
                  <a:srgbClr val="FFFFFF"/>
                </a:solidFill>
              </a14:hiddenFill>
            </a:ext>
          </a:extLst>
        </p:spPr>
      </p:pic>
      <p:sp>
        <p:nvSpPr>
          <p:cNvPr id="17" name="TextovéPole 16">
            <a:extLst>
              <a:ext uri="{FF2B5EF4-FFF2-40B4-BE49-F238E27FC236}">
                <a16:creationId xmlns:a16="http://schemas.microsoft.com/office/drawing/2014/main" id="{10C42972-7BB9-41A5-AA2F-B982848584F4}"/>
              </a:ext>
            </a:extLst>
          </p:cNvPr>
          <p:cNvSpPr txBox="1"/>
          <p:nvPr/>
        </p:nvSpPr>
        <p:spPr>
          <a:xfrm>
            <a:off x="819080" y="1863084"/>
            <a:ext cx="3080676" cy="605804"/>
          </a:xfrm>
          <a:prstGeom prst="rect">
            <a:avLst/>
          </a:prstGeom>
          <a:noFill/>
        </p:spPr>
        <p:txBody>
          <a:bodyPr wrap="square" rtlCol="0">
            <a:noAutofit/>
          </a:bodyPr>
          <a:lstStyle/>
          <a:p>
            <a:pPr algn="ctr"/>
            <a:r>
              <a:rPr lang="en-GB" sz="1600" dirty="0">
                <a:latin typeface="Arial" panose="020B0604020202020204" pitchFamily="34" charset="0"/>
              </a:rPr>
              <a:t>REACH </a:t>
            </a:r>
            <a:r>
              <a:rPr lang="cs-CZ" sz="1600" dirty="0">
                <a:latin typeface="Arial" panose="020B0604020202020204" pitchFamily="34" charset="0"/>
              </a:rPr>
              <a:t>WHEN</a:t>
            </a:r>
            <a:r>
              <a:rPr lang="en-GB" sz="1600" dirty="0">
                <a:latin typeface="Arial" panose="020B0604020202020204" pitchFamily="34" charset="0"/>
              </a:rPr>
              <a:t> SPECIFICALLY</a:t>
            </a:r>
            <a:r>
              <a:rPr lang="cs-CZ" sz="1600" dirty="0">
                <a:latin typeface="Arial" panose="020B0604020202020204" pitchFamily="34" charset="0"/>
              </a:rPr>
              <a:t> </a:t>
            </a:r>
            <a:br>
              <a:rPr lang="cs-CZ" sz="1600" dirty="0">
                <a:latin typeface="Arial" panose="020B0604020202020204" pitchFamily="34" charset="0"/>
              </a:rPr>
            </a:br>
            <a:r>
              <a:rPr lang="en-GB" sz="1600" dirty="0">
                <a:latin typeface="Arial" panose="020B0604020202020204" pitchFamily="34" charset="0"/>
              </a:rPr>
              <a:t>“</a:t>
            </a:r>
            <a:r>
              <a:rPr lang="en-GB" sz="1600" b="1" dirty="0">
                <a:latin typeface="Arial" panose="020B0604020202020204" pitchFamily="34" charset="0"/>
              </a:rPr>
              <a:t>P</a:t>
            </a:r>
            <a:r>
              <a:rPr lang="cs-CZ" sz="1600" b="1" dirty="0">
                <a:latin typeface="Arial" panose="020B0604020202020204" pitchFamily="34" charset="0"/>
              </a:rPr>
              <a:t>HILIPS SONICARE</a:t>
            </a:r>
            <a:r>
              <a:rPr lang="en-GB" sz="1600" dirty="0">
                <a:latin typeface="Arial" panose="020B0604020202020204" pitchFamily="34" charset="0"/>
              </a:rPr>
              <a:t>”</a:t>
            </a:r>
          </a:p>
          <a:p>
            <a:pPr algn="ctr"/>
            <a:r>
              <a:rPr lang="cs-CZ" sz="1600" dirty="0">
                <a:latin typeface="Arial" panose="020B0604020202020204" pitchFamily="34" charset="0"/>
              </a:rPr>
              <a:t>IS CONSIDERED THE CORRECT BRAND</a:t>
            </a:r>
            <a:endParaRPr lang="en-GB" sz="1600" dirty="0">
              <a:latin typeface="Arial" panose="020B0604020202020204" pitchFamily="34" charset="0"/>
            </a:endParaRPr>
          </a:p>
        </p:txBody>
      </p:sp>
      <p:pic>
        <p:nvPicPr>
          <p:cNvPr id="18" name="Obrázek 17" descr="Obsah obrázku osoba, pózování&#10;&#10;Popis byl vytvořen automaticky">
            <a:extLst>
              <a:ext uri="{FF2B5EF4-FFF2-40B4-BE49-F238E27FC236}">
                <a16:creationId xmlns:a16="http://schemas.microsoft.com/office/drawing/2014/main" id="{F67E543E-46E0-4DD7-BA68-37079233C1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31438" y="3027863"/>
            <a:ext cx="1913122" cy="1076132"/>
          </a:xfrm>
          <a:prstGeom prst="rect">
            <a:avLst/>
          </a:prstGeom>
        </p:spPr>
      </p:pic>
      <p:sp>
        <p:nvSpPr>
          <p:cNvPr id="19" name="Řečová bublina: obdélníkový bublinový popisek 18">
            <a:extLst>
              <a:ext uri="{FF2B5EF4-FFF2-40B4-BE49-F238E27FC236}">
                <a16:creationId xmlns:a16="http://schemas.microsoft.com/office/drawing/2014/main" id="{45CD215A-1CF2-4304-9EA4-B7DA87D88FE4}"/>
              </a:ext>
            </a:extLst>
          </p:cNvPr>
          <p:cNvSpPr/>
          <p:nvPr/>
        </p:nvSpPr>
        <p:spPr>
          <a:xfrm>
            <a:off x="9786410" y="3695282"/>
            <a:ext cx="1278142" cy="597814"/>
          </a:xfrm>
          <a:prstGeom prst="wedgeRectCallout">
            <a:avLst>
              <a:gd name="adj1" fmla="val -36729"/>
              <a:gd name="adj2" fmla="val 8989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4%</a:t>
            </a:r>
            <a:r>
              <a:rPr lang="en-GB" sz="1100" b="1" dirty="0">
                <a:solidFill>
                  <a:schemeClr val="bg1"/>
                </a:solidFill>
              </a:rPr>
              <a:t> among category users boost</a:t>
            </a:r>
            <a:endParaRPr lang="cs-CZ" sz="1100" b="1" dirty="0">
              <a:solidFill>
                <a:schemeClr val="bg1"/>
              </a:solidFill>
            </a:endParaRPr>
          </a:p>
        </p:txBody>
      </p:sp>
      <p:sp>
        <p:nvSpPr>
          <p:cNvPr id="20" name="Řečová bublina: obdélníkový bublinový popisek 19">
            <a:extLst>
              <a:ext uri="{FF2B5EF4-FFF2-40B4-BE49-F238E27FC236}">
                <a16:creationId xmlns:a16="http://schemas.microsoft.com/office/drawing/2014/main" id="{6CFB71DF-1B5F-49A1-BA89-30F01B14B5B3}"/>
              </a:ext>
            </a:extLst>
          </p:cNvPr>
          <p:cNvSpPr/>
          <p:nvPr/>
        </p:nvSpPr>
        <p:spPr>
          <a:xfrm>
            <a:off x="9786410" y="2889592"/>
            <a:ext cx="1278142" cy="597814"/>
          </a:xfrm>
          <a:prstGeom prst="wedgeRectCallout">
            <a:avLst>
              <a:gd name="adj1" fmla="val -41620"/>
              <a:gd name="adj2" fmla="val -9502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4%</a:t>
            </a:r>
            <a:r>
              <a:rPr lang="en-GB" sz="1100" b="1" dirty="0">
                <a:solidFill>
                  <a:schemeClr val="bg1"/>
                </a:solidFill>
              </a:rPr>
              <a:t> among category users boost</a:t>
            </a:r>
            <a:endParaRPr lang="cs-CZ" sz="1100" b="1" dirty="0">
              <a:solidFill>
                <a:schemeClr val="bg1"/>
              </a:solidFill>
            </a:endParaRPr>
          </a:p>
        </p:txBody>
      </p:sp>
    </p:spTree>
    <p:extLst>
      <p:ext uri="{BB962C8B-B14F-4D97-AF65-F5344CB8AC3E}">
        <p14:creationId xmlns:p14="http://schemas.microsoft.com/office/powerpoint/2010/main" val="1146388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ulka 9">
            <a:extLst>
              <a:ext uri="{FF2B5EF4-FFF2-40B4-BE49-F238E27FC236}">
                <a16:creationId xmlns:a16="http://schemas.microsoft.com/office/drawing/2014/main" id="{2AC8A55E-F18F-4943-AAD0-04049EB3E49A}"/>
              </a:ext>
            </a:extLst>
          </p:cNvPr>
          <p:cNvGraphicFramePr>
            <a:graphicFrameLocks noGrp="1"/>
          </p:cNvGraphicFramePr>
          <p:nvPr>
            <p:extLst>
              <p:ext uri="{D42A27DB-BD31-4B8C-83A1-F6EECF244321}">
                <p14:modId xmlns:p14="http://schemas.microsoft.com/office/powerpoint/2010/main" val="348461316"/>
              </p:ext>
            </p:extLst>
          </p:nvPr>
        </p:nvGraphicFramePr>
        <p:xfrm>
          <a:off x="1091444" y="1348518"/>
          <a:ext cx="3768765" cy="4349070"/>
        </p:xfrm>
        <a:graphic>
          <a:graphicData uri="http://schemas.openxmlformats.org/drawingml/2006/table">
            <a:tbl>
              <a:tblPr>
                <a:tableStyleId>{5C22544A-7EE6-4342-B048-85BDC9FD1C3A}</a:tableStyleId>
              </a:tblPr>
              <a:tblGrid>
                <a:gridCol w="3768765">
                  <a:extLst>
                    <a:ext uri="{9D8B030D-6E8A-4147-A177-3AD203B41FA5}">
                      <a16:colId xmlns:a16="http://schemas.microsoft.com/office/drawing/2014/main" val="1659877570"/>
                    </a:ext>
                  </a:extLst>
                </a:gridCol>
              </a:tblGrid>
              <a:tr h="395370">
                <a:tc>
                  <a:txBody>
                    <a:bodyPr/>
                    <a:lstStyle/>
                    <a:p>
                      <a:pPr algn="r" fontAlgn="b"/>
                      <a:r>
                        <a:rPr lang="cs-CZ" sz="1400" b="0" i="0" u="none" strike="noStrike" dirty="0">
                          <a:solidFill>
                            <a:srgbClr val="000000"/>
                          </a:solidFill>
                          <a:effectLst/>
                          <a:latin typeface="+mj-lt"/>
                        </a:rPr>
                        <a:t>Unique</a:t>
                      </a:r>
                    </a:p>
                  </a:txBody>
                  <a:tcPr marL="9525" marR="9525" marT="9525" marB="0" anchor="b">
                    <a:noFill/>
                  </a:tcPr>
                </a:tc>
                <a:extLst>
                  <a:ext uri="{0D108BD9-81ED-4DB2-BD59-A6C34878D82A}">
                    <a16:rowId xmlns:a16="http://schemas.microsoft.com/office/drawing/2014/main" val="3002908553"/>
                  </a:ext>
                </a:extLst>
              </a:tr>
              <a:tr h="395370">
                <a:tc>
                  <a:txBody>
                    <a:bodyPr/>
                    <a:lstStyle/>
                    <a:p>
                      <a:pPr algn="r" fontAlgn="b"/>
                      <a:r>
                        <a:rPr lang="cs-CZ" sz="1400" b="0" i="0" u="none" strike="noStrike">
                          <a:solidFill>
                            <a:srgbClr val="000000"/>
                          </a:solidFill>
                          <a:effectLst/>
                          <a:latin typeface="+mj-lt"/>
                        </a:rPr>
                        <a:t>Enjoyable to watch</a:t>
                      </a:r>
                    </a:p>
                  </a:txBody>
                  <a:tcPr marL="9525" marR="9525" marT="9525" marB="0" anchor="b">
                    <a:noFill/>
                  </a:tcPr>
                </a:tc>
                <a:extLst>
                  <a:ext uri="{0D108BD9-81ED-4DB2-BD59-A6C34878D82A}">
                    <a16:rowId xmlns:a16="http://schemas.microsoft.com/office/drawing/2014/main" val="761764468"/>
                  </a:ext>
                </a:extLst>
              </a:tr>
              <a:tr h="395370">
                <a:tc>
                  <a:txBody>
                    <a:bodyPr/>
                    <a:lstStyle/>
                    <a:p>
                      <a:pPr algn="r" fontAlgn="b"/>
                      <a:r>
                        <a:rPr lang="cs-CZ" sz="1400" b="0" i="0" u="none" strike="noStrike">
                          <a:solidFill>
                            <a:srgbClr val="000000"/>
                          </a:solidFill>
                          <a:effectLst/>
                          <a:latin typeface="+mj-lt"/>
                        </a:rPr>
                        <a:t>Told me something new</a:t>
                      </a:r>
                    </a:p>
                  </a:txBody>
                  <a:tcPr marL="9525" marR="9525" marT="9525" marB="0" anchor="b">
                    <a:noFill/>
                  </a:tcPr>
                </a:tc>
                <a:extLst>
                  <a:ext uri="{0D108BD9-81ED-4DB2-BD59-A6C34878D82A}">
                    <a16:rowId xmlns:a16="http://schemas.microsoft.com/office/drawing/2014/main" val="3890816446"/>
                  </a:ext>
                </a:extLst>
              </a:tr>
              <a:tr h="395370">
                <a:tc>
                  <a:txBody>
                    <a:bodyPr/>
                    <a:lstStyle/>
                    <a:p>
                      <a:pPr algn="r" fontAlgn="b"/>
                      <a:r>
                        <a:rPr lang="en-US" sz="1400" b="0" i="0" u="none" strike="noStrike">
                          <a:solidFill>
                            <a:srgbClr val="000000"/>
                          </a:solidFill>
                          <a:effectLst/>
                          <a:latin typeface="+mj-lt"/>
                        </a:rPr>
                        <a:t>Made me feel good about the brand</a:t>
                      </a:r>
                    </a:p>
                  </a:txBody>
                  <a:tcPr marL="9525" marR="9525" marT="9525" marB="0" anchor="b">
                    <a:noFill/>
                  </a:tcPr>
                </a:tc>
                <a:extLst>
                  <a:ext uri="{0D108BD9-81ED-4DB2-BD59-A6C34878D82A}">
                    <a16:rowId xmlns:a16="http://schemas.microsoft.com/office/drawing/2014/main" val="951027312"/>
                  </a:ext>
                </a:extLst>
              </a:tr>
              <a:tr h="395370">
                <a:tc>
                  <a:txBody>
                    <a:bodyPr/>
                    <a:lstStyle/>
                    <a:p>
                      <a:pPr algn="r" fontAlgn="b"/>
                      <a:r>
                        <a:rPr lang="en-US" sz="1400" b="0" i="0" u="none" strike="noStrike" dirty="0">
                          <a:solidFill>
                            <a:srgbClr val="000000"/>
                          </a:solidFill>
                          <a:effectLst/>
                          <a:latin typeface="+mj-lt"/>
                        </a:rPr>
                        <a:t>Increased my interest in the brand</a:t>
                      </a:r>
                    </a:p>
                  </a:txBody>
                  <a:tcPr marL="9525" marR="9525" marT="9525" marB="0" anchor="b">
                    <a:noFill/>
                  </a:tcPr>
                </a:tc>
                <a:extLst>
                  <a:ext uri="{0D108BD9-81ED-4DB2-BD59-A6C34878D82A}">
                    <a16:rowId xmlns:a16="http://schemas.microsoft.com/office/drawing/2014/main" val="79902229"/>
                  </a:ext>
                </a:extLst>
              </a:tr>
              <a:tr h="395370">
                <a:tc>
                  <a:txBody>
                    <a:bodyPr/>
                    <a:lstStyle/>
                    <a:p>
                      <a:pPr algn="r" fontAlgn="b"/>
                      <a:r>
                        <a:rPr lang="en-US" sz="1400" b="0" i="0" u="none" strike="noStrike">
                          <a:solidFill>
                            <a:srgbClr val="000000"/>
                          </a:solidFill>
                          <a:effectLst/>
                          <a:latin typeface="+mj-lt"/>
                        </a:rPr>
                        <a:t>Motivated me to buy the brand</a:t>
                      </a:r>
                    </a:p>
                  </a:txBody>
                  <a:tcPr marL="9525" marR="9525" marT="9525" marB="0" anchor="b">
                    <a:noFill/>
                  </a:tcPr>
                </a:tc>
                <a:extLst>
                  <a:ext uri="{0D108BD9-81ED-4DB2-BD59-A6C34878D82A}">
                    <a16:rowId xmlns:a16="http://schemas.microsoft.com/office/drawing/2014/main" val="1043820543"/>
                  </a:ext>
                </a:extLst>
              </a:tr>
              <a:tr h="395370">
                <a:tc>
                  <a:txBody>
                    <a:bodyPr/>
                    <a:lstStyle/>
                    <a:p>
                      <a:pPr algn="r" fontAlgn="b"/>
                      <a:r>
                        <a:rPr lang="en-US" sz="1400" b="0" i="0" u="none" strike="noStrike">
                          <a:solidFill>
                            <a:srgbClr val="000000"/>
                          </a:solidFill>
                          <a:effectLst/>
                          <a:latin typeface="+mj-lt"/>
                        </a:rPr>
                        <a:t>I'm getting tired of seeing the ad</a:t>
                      </a:r>
                    </a:p>
                  </a:txBody>
                  <a:tcPr marL="9525" marR="9525" marT="9525" marB="0" anchor="b">
                    <a:noFill/>
                  </a:tcPr>
                </a:tc>
                <a:extLst>
                  <a:ext uri="{0D108BD9-81ED-4DB2-BD59-A6C34878D82A}">
                    <a16:rowId xmlns:a16="http://schemas.microsoft.com/office/drawing/2014/main" val="2444931317"/>
                  </a:ext>
                </a:extLst>
              </a:tr>
              <a:tr h="395370">
                <a:tc>
                  <a:txBody>
                    <a:bodyPr/>
                    <a:lstStyle/>
                    <a:p>
                      <a:pPr algn="r" fontAlgn="b"/>
                      <a:r>
                        <a:rPr lang="en-US" sz="1400" b="0" i="0" u="none" strike="noStrike">
                          <a:solidFill>
                            <a:srgbClr val="000000"/>
                          </a:solidFill>
                          <a:effectLst/>
                          <a:latin typeface="+mj-lt"/>
                        </a:rPr>
                        <a:t>Is for people like me</a:t>
                      </a:r>
                    </a:p>
                  </a:txBody>
                  <a:tcPr marL="9525" marR="9525" marT="9525" marB="0" anchor="b">
                    <a:noFill/>
                  </a:tcPr>
                </a:tc>
                <a:extLst>
                  <a:ext uri="{0D108BD9-81ED-4DB2-BD59-A6C34878D82A}">
                    <a16:rowId xmlns:a16="http://schemas.microsoft.com/office/drawing/2014/main" val="2368785408"/>
                  </a:ext>
                </a:extLst>
              </a:tr>
              <a:tr h="395370">
                <a:tc>
                  <a:txBody>
                    <a:bodyPr/>
                    <a:lstStyle/>
                    <a:p>
                      <a:pPr algn="r" fontAlgn="b"/>
                      <a:r>
                        <a:rPr lang="en-US" sz="1400" b="0" i="0" u="none" strike="noStrike">
                          <a:solidFill>
                            <a:srgbClr val="000000"/>
                          </a:solidFill>
                          <a:effectLst/>
                          <a:latin typeface="+mj-lt"/>
                        </a:rPr>
                        <a:t>People will talk about the ad</a:t>
                      </a:r>
                    </a:p>
                  </a:txBody>
                  <a:tcPr marL="9525" marR="9525" marT="9525" marB="0" anchor="b">
                    <a:noFill/>
                  </a:tcPr>
                </a:tc>
                <a:extLst>
                  <a:ext uri="{0D108BD9-81ED-4DB2-BD59-A6C34878D82A}">
                    <a16:rowId xmlns:a16="http://schemas.microsoft.com/office/drawing/2014/main" val="1388924173"/>
                  </a:ext>
                </a:extLst>
              </a:tr>
              <a:tr h="395370">
                <a:tc>
                  <a:txBody>
                    <a:bodyPr/>
                    <a:lstStyle/>
                    <a:p>
                      <a:pPr algn="r" fontAlgn="b"/>
                      <a:r>
                        <a:rPr lang="cs-CZ" sz="1400" b="0" i="0" u="none" strike="noStrike" dirty="0">
                          <a:solidFill>
                            <a:srgbClr val="000000"/>
                          </a:solidFill>
                          <a:effectLst/>
                          <a:latin typeface="+mj-lt"/>
                        </a:rPr>
                        <a:t>Is believable</a:t>
                      </a:r>
                    </a:p>
                  </a:txBody>
                  <a:tcPr marL="9525" marR="9525" marT="9525" marB="0" anchor="b">
                    <a:noFill/>
                  </a:tcPr>
                </a:tc>
                <a:extLst>
                  <a:ext uri="{0D108BD9-81ED-4DB2-BD59-A6C34878D82A}">
                    <a16:rowId xmlns:a16="http://schemas.microsoft.com/office/drawing/2014/main" val="3122320538"/>
                  </a:ext>
                </a:extLst>
              </a:tr>
              <a:tr h="395370">
                <a:tc>
                  <a:txBody>
                    <a:bodyPr/>
                    <a:lstStyle/>
                    <a:p>
                      <a:pPr algn="r" fontAlgn="b"/>
                      <a:r>
                        <a:rPr lang="en-US" sz="1400" b="0" i="0" u="none" strike="noStrike" dirty="0">
                          <a:solidFill>
                            <a:srgbClr val="000000"/>
                          </a:solidFill>
                          <a:effectLst/>
                          <a:latin typeface="+mj-lt"/>
                        </a:rPr>
                        <a:t>Shows that Sonicare cleans better</a:t>
                      </a:r>
                    </a:p>
                  </a:txBody>
                  <a:tcPr marL="9525" marR="9525" marT="9525" marB="0" anchor="b">
                    <a:noFill/>
                  </a:tcPr>
                </a:tc>
                <a:extLst>
                  <a:ext uri="{0D108BD9-81ED-4DB2-BD59-A6C34878D82A}">
                    <a16:rowId xmlns:a16="http://schemas.microsoft.com/office/drawing/2014/main" val="520491363"/>
                  </a:ext>
                </a:extLst>
              </a:tr>
            </a:tbl>
          </a:graphicData>
        </a:graphic>
      </p:graphicFrame>
      <p:sp>
        <p:nvSpPr>
          <p:cNvPr id="4" name="Nadpis 3"/>
          <p:cNvSpPr>
            <a:spLocks noGrp="1"/>
          </p:cNvSpPr>
          <p:nvPr>
            <p:ph type="title"/>
          </p:nvPr>
        </p:nvSpPr>
        <p:spPr/>
        <p:txBody>
          <a:bodyPr/>
          <a:lstStyle/>
          <a:p>
            <a:r>
              <a:rPr lang="en-GB" dirty="0"/>
              <a:t>SONICARE KIDS TV AD DIAGNOSTICS</a:t>
            </a:r>
            <a:r>
              <a:rPr lang="cs-CZ" dirty="0"/>
              <a:t> – </a:t>
            </a:r>
            <a:r>
              <a:rPr lang="en-GB" dirty="0"/>
              <a:t>CZECH REPUBLIC</a:t>
            </a:r>
            <a:endParaRPr lang="cs-CZ" dirty="0"/>
          </a:p>
        </p:txBody>
      </p:sp>
      <p:sp>
        <p:nvSpPr>
          <p:cNvPr id="2" name="Text Placeholder 1"/>
          <p:cNvSpPr>
            <a:spLocks noGrp="1"/>
          </p:cNvSpPr>
          <p:nvPr>
            <p:ph type="body" sz="quarter" idx="16"/>
          </p:nvPr>
        </p:nvSpPr>
        <p:spPr>
          <a:xfrm>
            <a:off x="517289" y="6025232"/>
            <a:ext cx="10692049" cy="307777"/>
          </a:xfrm>
        </p:spPr>
        <p:txBody>
          <a:bodyPr/>
          <a:lstStyle/>
          <a:p>
            <a:r>
              <a:rPr lang="en-GB" dirty="0"/>
              <a:t>Question:	Q</a:t>
            </a:r>
            <a:r>
              <a:rPr lang="cs-CZ" dirty="0"/>
              <a:t>T</a:t>
            </a:r>
            <a:r>
              <a:rPr lang="en-GB" dirty="0"/>
              <a:t>V4 To what extent do you agree or disagree with the following statements? Would you say that the ad…</a:t>
            </a:r>
          </a:p>
          <a:p>
            <a:r>
              <a:rPr lang="en-GB" dirty="0"/>
              <a:t>Base:	Those who recognized the ad, Czech Republic N=30</a:t>
            </a:r>
          </a:p>
        </p:txBody>
      </p:sp>
      <p:sp>
        <p:nvSpPr>
          <p:cNvPr id="11" name="Text Placeholder 10"/>
          <p:cNvSpPr>
            <a:spLocks noGrp="1"/>
          </p:cNvSpPr>
          <p:nvPr>
            <p:ph type="body" sz="quarter" idx="10"/>
          </p:nvPr>
        </p:nvSpPr>
        <p:spPr/>
        <p:txBody>
          <a:bodyPr/>
          <a:lstStyle/>
          <a:p>
            <a:r>
              <a:rPr lang="en-GB" dirty="0"/>
              <a:t>The ‘Kids’ ad was perceived very positively in ad diagnostics attributes among the Czech population. It was considered as relevant, unique and enjoyable. It also performed well in being able to increase people’s interest in the brand and motivate them to buy it.</a:t>
            </a:r>
          </a:p>
        </p:txBody>
      </p:sp>
      <p:graphicFrame>
        <p:nvGraphicFramePr>
          <p:cNvPr id="9" name="Graf1">
            <a:extLst>
              <a:ext uri="{FF2B5EF4-FFF2-40B4-BE49-F238E27FC236}">
                <a16:creationId xmlns:a16="http://schemas.microsoft.com/office/drawing/2014/main" id="{2C5F0326-61FD-42E8-B707-91D32278B80E}"/>
              </a:ext>
            </a:extLst>
          </p:cNvPr>
          <p:cNvGraphicFramePr>
            <a:graphicFrameLocks noChangeAspect="1"/>
          </p:cNvGraphicFramePr>
          <p:nvPr>
            <p:extLst>
              <p:ext uri="{D42A27DB-BD31-4B8C-83A1-F6EECF244321}">
                <p14:modId xmlns:p14="http://schemas.microsoft.com/office/powerpoint/2010/main" val="4142217041"/>
              </p:ext>
            </p:extLst>
          </p:nvPr>
        </p:nvGraphicFramePr>
        <p:xfrm>
          <a:off x="4860207" y="1348519"/>
          <a:ext cx="6024325" cy="4512733"/>
        </p:xfrm>
        <a:graphic>
          <a:graphicData uri="http://schemas.openxmlformats.org/drawingml/2006/chart">
            <c:chart xmlns:c="http://schemas.openxmlformats.org/drawingml/2006/chart" xmlns:r="http://schemas.openxmlformats.org/officeDocument/2006/relationships" r:id="rId3"/>
          </a:graphicData>
        </a:graphic>
      </p:graphicFrame>
      <p:sp>
        <p:nvSpPr>
          <p:cNvPr id="3" name="Obdélník 2">
            <a:extLst>
              <a:ext uri="{FF2B5EF4-FFF2-40B4-BE49-F238E27FC236}">
                <a16:creationId xmlns:a16="http://schemas.microsoft.com/office/drawing/2014/main" id="{9FCF9C9C-B8E6-4234-95AC-C390D95AE2A6}"/>
              </a:ext>
            </a:extLst>
          </p:cNvPr>
          <p:cNvSpPr/>
          <p:nvPr/>
        </p:nvSpPr>
        <p:spPr>
          <a:xfrm>
            <a:off x="7536160" y="1448780"/>
            <a:ext cx="309700" cy="246221"/>
          </a:xfrm>
          <a:prstGeom prst="rect">
            <a:avLst/>
          </a:prstGeom>
        </p:spPr>
        <p:txBody>
          <a:bodyPr wrap="none">
            <a:spAutoFit/>
          </a:bodyPr>
          <a:lstStyle/>
          <a:p>
            <a:r>
              <a:rPr lang="cs-CZ" sz="1000" dirty="0">
                <a:solidFill>
                  <a:srgbClr val="00B050"/>
                </a:solidFill>
                <a:sym typeface="Wingdings 3" pitchFamily="18" charset="2"/>
              </a:rPr>
              <a:t></a:t>
            </a:r>
            <a:endParaRPr lang="en-GB" sz="1000" dirty="0"/>
          </a:p>
        </p:txBody>
      </p:sp>
      <p:pic>
        <p:nvPicPr>
          <p:cNvPr id="12" name="Obrázek 11" descr="Obsah obrázku osoba, pózování&#10;&#10;Popis byl vytvořen automaticky">
            <a:extLst>
              <a:ext uri="{FF2B5EF4-FFF2-40B4-BE49-F238E27FC236}">
                <a16:creationId xmlns:a16="http://schemas.microsoft.com/office/drawing/2014/main" id="{92A0E3ED-8534-49A8-9753-6DB8E27FD8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7870" y="1463100"/>
            <a:ext cx="1913122" cy="1076132"/>
          </a:xfrm>
          <a:prstGeom prst="rect">
            <a:avLst/>
          </a:prstGeom>
        </p:spPr>
      </p:pic>
      <p:sp>
        <p:nvSpPr>
          <p:cNvPr id="6" name="Obdélník 5">
            <a:extLst>
              <a:ext uri="{FF2B5EF4-FFF2-40B4-BE49-F238E27FC236}">
                <a16:creationId xmlns:a16="http://schemas.microsoft.com/office/drawing/2014/main" id="{DCDDCDA9-977E-4E3A-9778-04E1C27892D3}"/>
              </a:ext>
            </a:extLst>
          </p:cNvPr>
          <p:cNvSpPr/>
          <p:nvPr/>
        </p:nvSpPr>
        <p:spPr>
          <a:xfrm>
            <a:off x="4869047" y="5509481"/>
            <a:ext cx="1109579" cy="276999"/>
          </a:xfrm>
          <a:prstGeom prst="rect">
            <a:avLst/>
          </a:prstGeom>
        </p:spPr>
        <p:txBody>
          <a:bodyPr wrap="square">
            <a:spAutoFit/>
          </a:bodyPr>
          <a:lstStyle/>
          <a:p>
            <a:r>
              <a:rPr lang="en-GB" sz="1200" dirty="0">
                <a:solidFill>
                  <a:schemeClr val="bg1">
                    <a:lumMod val="50000"/>
                  </a:schemeClr>
                </a:solidFill>
              </a:rPr>
              <a:t>NO NORM</a:t>
            </a:r>
            <a:endParaRPr lang="cs-CZ" sz="1200" dirty="0">
              <a:solidFill>
                <a:schemeClr val="bg1">
                  <a:lumMod val="50000"/>
                </a:schemeClr>
              </a:solidFill>
            </a:endParaRPr>
          </a:p>
        </p:txBody>
      </p:sp>
      <p:sp>
        <p:nvSpPr>
          <p:cNvPr id="14" name="Obdélník 13">
            <a:extLst>
              <a:ext uri="{FF2B5EF4-FFF2-40B4-BE49-F238E27FC236}">
                <a16:creationId xmlns:a16="http://schemas.microsoft.com/office/drawing/2014/main" id="{FDC4E8D1-D266-45D7-B703-39D6A363327D}"/>
              </a:ext>
            </a:extLst>
          </p:cNvPr>
          <p:cNvSpPr/>
          <p:nvPr/>
        </p:nvSpPr>
        <p:spPr>
          <a:xfrm>
            <a:off x="7530970" y="1819735"/>
            <a:ext cx="309700" cy="246221"/>
          </a:xfrm>
          <a:prstGeom prst="rect">
            <a:avLst/>
          </a:prstGeom>
        </p:spPr>
        <p:txBody>
          <a:bodyPr wrap="none">
            <a:spAutoFit/>
          </a:bodyPr>
          <a:lstStyle/>
          <a:p>
            <a:r>
              <a:rPr lang="cs-CZ" sz="1000" dirty="0">
                <a:solidFill>
                  <a:srgbClr val="00B050"/>
                </a:solidFill>
                <a:sym typeface="Wingdings 3" pitchFamily="18" charset="2"/>
              </a:rPr>
              <a:t></a:t>
            </a:r>
            <a:endParaRPr lang="en-GB" sz="1000" dirty="0"/>
          </a:p>
        </p:txBody>
      </p:sp>
      <p:sp>
        <p:nvSpPr>
          <p:cNvPr id="15" name="Obdélník 14">
            <a:extLst>
              <a:ext uri="{FF2B5EF4-FFF2-40B4-BE49-F238E27FC236}">
                <a16:creationId xmlns:a16="http://schemas.microsoft.com/office/drawing/2014/main" id="{F0CA9DE2-5422-4F75-9086-015FF0C5BBCF}"/>
              </a:ext>
            </a:extLst>
          </p:cNvPr>
          <p:cNvSpPr/>
          <p:nvPr/>
        </p:nvSpPr>
        <p:spPr>
          <a:xfrm>
            <a:off x="7562670" y="3015257"/>
            <a:ext cx="309700" cy="246221"/>
          </a:xfrm>
          <a:prstGeom prst="rect">
            <a:avLst/>
          </a:prstGeom>
        </p:spPr>
        <p:txBody>
          <a:bodyPr wrap="none">
            <a:spAutoFit/>
          </a:bodyPr>
          <a:lstStyle/>
          <a:p>
            <a:r>
              <a:rPr lang="cs-CZ" sz="1000" dirty="0">
                <a:solidFill>
                  <a:srgbClr val="00B050"/>
                </a:solidFill>
                <a:sym typeface="Wingdings 3" pitchFamily="18" charset="2"/>
              </a:rPr>
              <a:t></a:t>
            </a:r>
            <a:endParaRPr lang="en-GB" sz="1000" dirty="0"/>
          </a:p>
        </p:txBody>
      </p:sp>
      <p:sp>
        <p:nvSpPr>
          <p:cNvPr id="16" name="Obdélník 15">
            <a:extLst>
              <a:ext uri="{FF2B5EF4-FFF2-40B4-BE49-F238E27FC236}">
                <a16:creationId xmlns:a16="http://schemas.microsoft.com/office/drawing/2014/main" id="{2E4A09CE-21CE-4A64-B88D-299FDC91EB31}"/>
              </a:ext>
            </a:extLst>
          </p:cNvPr>
          <p:cNvSpPr/>
          <p:nvPr/>
        </p:nvSpPr>
        <p:spPr>
          <a:xfrm>
            <a:off x="7910536" y="3392996"/>
            <a:ext cx="309700" cy="246221"/>
          </a:xfrm>
          <a:prstGeom prst="rect">
            <a:avLst/>
          </a:prstGeom>
        </p:spPr>
        <p:txBody>
          <a:bodyPr wrap="none">
            <a:spAutoFit/>
          </a:bodyPr>
          <a:lstStyle/>
          <a:p>
            <a:r>
              <a:rPr lang="cs-CZ" sz="1000" dirty="0">
                <a:solidFill>
                  <a:srgbClr val="00B050"/>
                </a:solidFill>
                <a:sym typeface="Wingdings 3" pitchFamily="18" charset="2"/>
              </a:rPr>
              <a:t></a:t>
            </a:r>
            <a:endParaRPr lang="en-GB" sz="1000" dirty="0"/>
          </a:p>
        </p:txBody>
      </p:sp>
      <p:sp>
        <p:nvSpPr>
          <p:cNvPr id="17" name="Obdélník 16">
            <a:extLst>
              <a:ext uri="{FF2B5EF4-FFF2-40B4-BE49-F238E27FC236}">
                <a16:creationId xmlns:a16="http://schemas.microsoft.com/office/drawing/2014/main" id="{1D180F5C-6CBF-4E53-B30F-4DF8D033BEA2}"/>
              </a:ext>
            </a:extLst>
          </p:cNvPr>
          <p:cNvSpPr/>
          <p:nvPr/>
        </p:nvSpPr>
        <p:spPr>
          <a:xfrm>
            <a:off x="8184232" y="4185084"/>
            <a:ext cx="309700" cy="246221"/>
          </a:xfrm>
          <a:prstGeom prst="rect">
            <a:avLst/>
          </a:prstGeom>
        </p:spPr>
        <p:txBody>
          <a:bodyPr wrap="none">
            <a:spAutoFit/>
          </a:bodyPr>
          <a:lstStyle/>
          <a:p>
            <a:r>
              <a:rPr lang="cs-CZ" sz="1000" dirty="0">
                <a:solidFill>
                  <a:srgbClr val="00B050"/>
                </a:solidFill>
                <a:sym typeface="Wingdings 3" pitchFamily="18" charset="2"/>
              </a:rPr>
              <a:t></a:t>
            </a:r>
            <a:endParaRPr lang="en-GB" sz="1000" dirty="0"/>
          </a:p>
        </p:txBody>
      </p:sp>
      <p:sp>
        <p:nvSpPr>
          <p:cNvPr id="18" name="Obdélník 17">
            <a:extLst>
              <a:ext uri="{FF2B5EF4-FFF2-40B4-BE49-F238E27FC236}">
                <a16:creationId xmlns:a16="http://schemas.microsoft.com/office/drawing/2014/main" id="{AB40029A-AC2F-4623-B58E-520096CD3CB4}"/>
              </a:ext>
            </a:extLst>
          </p:cNvPr>
          <p:cNvSpPr/>
          <p:nvPr/>
        </p:nvSpPr>
        <p:spPr>
          <a:xfrm>
            <a:off x="7199852" y="4586935"/>
            <a:ext cx="309700" cy="246221"/>
          </a:xfrm>
          <a:prstGeom prst="rect">
            <a:avLst/>
          </a:prstGeom>
        </p:spPr>
        <p:txBody>
          <a:bodyPr wrap="none">
            <a:spAutoFit/>
          </a:bodyPr>
          <a:lstStyle/>
          <a:p>
            <a:r>
              <a:rPr lang="cs-CZ" sz="1000" dirty="0">
                <a:solidFill>
                  <a:srgbClr val="00B050"/>
                </a:solidFill>
                <a:sym typeface="Wingdings 3" pitchFamily="18" charset="2"/>
              </a:rPr>
              <a:t></a:t>
            </a:r>
            <a:endParaRPr lang="en-GB" sz="1000" dirty="0"/>
          </a:p>
        </p:txBody>
      </p:sp>
      <p:sp>
        <p:nvSpPr>
          <p:cNvPr id="19" name="Obdélník 18">
            <a:extLst>
              <a:ext uri="{FF2B5EF4-FFF2-40B4-BE49-F238E27FC236}">
                <a16:creationId xmlns:a16="http://schemas.microsoft.com/office/drawing/2014/main" id="{00C2D600-FC2A-4698-AF18-06AFE31F2710}"/>
              </a:ext>
            </a:extLst>
          </p:cNvPr>
          <p:cNvSpPr/>
          <p:nvPr/>
        </p:nvSpPr>
        <p:spPr>
          <a:xfrm>
            <a:off x="7549839" y="4982979"/>
            <a:ext cx="309700" cy="246221"/>
          </a:xfrm>
          <a:prstGeom prst="rect">
            <a:avLst/>
          </a:prstGeom>
        </p:spPr>
        <p:txBody>
          <a:bodyPr wrap="none">
            <a:spAutoFit/>
          </a:bodyPr>
          <a:lstStyle/>
          <a:p>
            <a:r>
              <a:rPr lang="cs-CZ" sz="1000" dirty="0">
                <a:solidFill>
                  <a:srgbClr val="00B050"/>
                </a:solidFill>
                <a:sym typeface="Wingdings 3" pitchFamily="18" charset="2"/>
              </a:rPr>
              <a:t></a:t>
            </a:r>
            <a:endParaRPr lang="en-GB" sz="1000" dirty="0"/>
          </a:p>
        </p:txBody>
      </p:sp>
    </p:spTree>
    <p:extLst>
      <p:ext uri="{BB962C8B-B14F-4D97-AF65-F5344CB8AC3E}">
        <p14:creationId xmlns:p14="http://schemas.microsoft.com/office/powerpoint/2010/main" val="356867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5A757BA-E93F-CD42-992B-B685ACAE0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96"/>
            <a:ext cx="12192000" cy="6780407"/>
          </a:xfrm>
          <a:prstGeom prst="rect">
            <a:avLst/>
          </a:prstGeom>
        </p:spPr>
      </p:pic>
    </p:spTree>
    <p:extLst>
      <p:ext uri="{BB962C8B-B14F-4D97-AF65-F5344CB8AC3E}">
        <p14:creationId xmlns:p14="http://schemas.microsoft.com/office/powerpoint/2010/main" val="1963697214"/>
      </p:ext>
    </p:extLst>
  </p:cSld>
  <p:clrMapOvr>
    <a:masterClrMapping/>
  </p:clrMapOvr>
</p:sld>
</file>

<file path=ppt/theme/theme1.xml><?xml version="1.0" encoding="utf-8"?>
<a:theme xmlns:a="http://schemas.openxmlformats.org/drawingml/2006/main" name="1_Vlastní návrh">
  <a:themeElements>
    <a:clrScheme name="00_Ipsos FIN_černá">
      <a:dk1>
        <a:srgbClr val="000000"/>
      </a:dk1>
      <a:lt1>
        <a:srgbClr val="FFFFFF"/>
      </a:lt1>
      <a:dk2>
        <a:srgbClr val="2F469C"/>
      </a:dk2>
      <a:lt2>
        <a:srgbClr val="009D9C"/>
      </a:lt2>
      <a:accent1>
        <a:srgbClr val="002554"/>
      </a:accent1>
      <a:accent2>
        <a:srgbClr val="009D9C"/>
      </a:accent2>
      <a:accent3>
        <a:srgbClr val="84329B"/>
      </a:accent3>
      <a:accent4>
        <a:srgbClr val="C0C0C0"/>
      </a:accent4>
      <a:accent5>
        <a:srgbClr val="E87722"/>
      </a:accent5>
      <a:accent6>
        <a:srgbClr val="F1BE4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17743</TotalTime>
  <Words>1294</Words>
  <Application>Microsoft Macintosh PowerPoint</Application>
  <PresentationFormat>Širokoúhlá obrazovka</PresentationFormat>
  <Paragraphs>120</Paragraphs>
  <Slides>8</Slides>
  <Notes>5</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8</vt:i4>
      </vt:variant>
    </vt:vector>
  </HeadingPairs>
  <TitlesOfParts>
    <vt:vector size="14" baseType="lpstr">
      <vt:lpstr>Arial</vt:lpstr>
      <vt:lpstr>Arial Black</vt:lpstr>
      <vt:lpstr>Calibri</vt:lpstr>
      <vt:lpstr>Courier New</vt:lpstr>
      <vt:lpstr>Wingdings</vt:lpstr>
      <vt:lpstr>1_Vlastní návrh</vt:lpstr>
      <vt:lpstr>PHILIPS SONICARE  BRAND STUDY</vt:lpstr>
      <vt:lpstr>OBJECTIVES, APPROACH &amp; EVALUATION</vt:lpstr>
      <vt:lpstr>KEY FINDINGS</vt:lpstr>
      <vt:lpstr>RECOMMENDATIONS</vt:lpstr>
      <vt:lpstr>CONTENT OF REPORT</vt:lpstr>
      <vt:lpstr>REACH OF THE SONICARE KIDS TV AD – CZECH REPUBLIC</vt:lpstr>
      <vt:lpstr>SONICARE KIDS TV AD DIAGNOSTICS – CZECH REPUBLIC</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Miroslav Paška - Ipsos</dc:creator>
  <cp:lastModifiedBy>Jakub Sumansky</cp:lastModifiedBy>
  <cp:revision>1998</cp:revision>
  <cp:lastPrinted>2016-07-14T09:20:19Z</cp:lastPrinted>
  <dcterms:created xsi:type="dcterms:W3CDTF">2012-02-21T08:44:35Z</dcterms:created>
  <dcterms:modified xsi:type="dcterms:W3CDTF">2021-08-25T08:28:41Z</dcterms:modified>
</cp:coreProperties>
</file>