
<file path=[Content_Types].xml><?xml version="1.0" encoding="utf-8"?>
<Types xmlns="http://schemas.openxmlformats.org/package/2006/content-types">
  <Default Extension="png" ContentType="image/png"/>
  <Default Extension="mov" ContentType="video/quicktime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2"/>
  </p:notesMasterIdLst>
  <p:sldIdLst>
    <p:sldId id="256" r:id="rId2"/>
    <p:sldId id="289" r:id="rId3"/>
    <p:sldId id="257" r:id="rId4"/>
    <p:sldId id="258" r:id="rId5"/>
    <p:sldId id="259" r:id="rId6"/>
    <p:sldId id="260" r:id="rId7"/>
    <p:sldId id="261" r:id="rId8"/>
    <p:sldId id="262" r:id="rId9"/>
    <p:sldId id="280" r:id="rId10"/>
    <p:sldId id="264" r:id="rId11"/>
    <p:sldId id="265" r:id="rId12"/>
    <p:sldId id="266" r:id="rId13"/>
    <p:sldId id="288" r:id="rId14"/>
    <p:sldId id="267" r:id="rId15"/>
    <p:sldId id="271" r:id="rId16"/>
    <p:sldId id="277" r:id="rId17"/>
    <p:sldId id="282" r:id="rId18"/>
    <p:sldId id="285" r:id="rId19"/>
    <p:sldId id="291" r:id="rId20"/>
    <p:sldId id="276" r:id="rId21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Biotif"/>
      </a:defRPr>
    </a:lvl1pPr>
    <a:lvl2pPr marL="0" marR="0" indent="228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Biotif"/>
      </a:defRPr>
    </a:lvl2pPr>
    <a:lvl3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Biotif"/>
      </a:defRPr>
    </a:lvl3pPr>
    <a:lvl4pPr marL="0" marR="0" indent="685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Biotif"/>
      </a:defRPr>
    </a:lvl4pPr>
    <a:lvl5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Biotif"/>
      </a:defRPr>
    </a:lvl5pPr>
    <a:lvl6pPr marL="0" marR="0" indent="1143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Biotif"/>
      </a:defRPr>
    </a:lvl6pPr>
    <a:lvl7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Biotif"/>
      </a:defRPr>
    </a:lvl7pPr>
    <a:lvl8pPr marL="0" marR="0" indent="1600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Biotif"/>
      </a:defRPr>
    </a:lvl8pPr>
    <a:lvl9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Biotif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4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620"/>
    <p:restoredTop sz="94660"/>
  </p:normalViewPr>
  <p:slideViewPr>
    <p:cSldViewPr snapToGrid="0" snapToObjects="1">
      <p:cViewPr varScale="1">
        <p:scale>
          <a:sx n="41" d="100"/>
          <a:sy n="41" d="100"/>
        </p:scale>
        <p:origin x="840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89" name="Shape 8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Biotif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Biotif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Biotif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Biotif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Biotif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Biotif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Biotif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Biotif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Biotif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590201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472080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Číslo snímk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rey">
    <p:bg>
      <p:bgPr>
        <a:solidFill>
          <a:srgbClr val="EBEB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Číslo snímk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ue">
    <p:bg>
      <p:bgPr>
        <a:solidFill>
          <a:srgbClr val="58B2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Číslo snímk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Red">
    <p:bg>
      <p:bgPr>
        <a:solidFill>
          <a:srgbClr val="FF51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Číslo snímk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Yellow">
    <p:bg>
      <p:bgPr>
        <a:solidFill>
          <a:srgbClr val="FFD60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Číslo snímk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Text názvu"/>
          <p:cNvSpPr txBox="1">
            <a:spLocks noGrp="1"/>
          </p:cNvSpPr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>
            <a:lvl1pPr>
              <a:defRPr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Text názvu</a:t>
            </a:r>
          </a:p>
        </p:txBody>
      </p:sp>
      <p:sp>
        <p:nvSpPr>
          <p:cNvPr id="56" name="Text úrovně 1…"/>
          <p:cNvSpPr txBox="1">
            <a:spLocks noGrp="1"/>
          </p:cNvSpPr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indent="228600" algn="ctr">
              <a:spcBef>
                <a:spcPts val="0"/>
              </a:spcBef>
              <a:buSzTx/>
              <a:buNone/>
              <a:defRPr sz="54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indent="457200" algn="ctr">
              <a:spcBef>
                <a:spcPts val="0"/>
              </a:spcBef>
              <a:buSzTx/>
              <a:buNone/>
              <a:defRPr sz="54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indent="685800" algn="ctr">
              <a:spcBef>
                <a:spcPts val="0"/>
              </a:spcBef>
              <a:buSzTx/>
              <a:buNone/>
              <a:defRPr sz="54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indent="914400" algn="ctr">
              <a:spcBef>
                <a:spcPts val="0"/>
              </a:spcBef>
              <a:buSzTx/>
              <a:buNone/>
              <a:defRPr sz="540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Text úrovně 1</a:t>
            </a:r>
          </a:p>
          <a:p>
            <a:pPr lvl="1"/>
            <a:r>
              <a:t>Text úrovně 2</a:t>
            </a:r>
          </a:p>
          <a:p>
            <a:pPr lvl="2"/>
            <a:r>
              <a:t>Text úrovně 3</a:t>
            </a:r>
          </a:p>
          <a:p>
            <a:pPr lvl="3"/>
            <a:r>
              <a:t>Text úrovně 4</a:t>
            </a:r>
          </a:p>
          <a:p>
            <a:pPr lvl="4"/>
            <a:r>
              <a:t>Text úrovně 5</a:t>
            </a:r>
          </a:p>
        </p:txBody>
      </p:sp>
      <p:sp>
        <p:nvSpPr>
          <p:cNvPr id="57" name="Číslo snímku"/>
          <p:cNvSpPr txBox="1">
            <a:spLocks noGrp="1"/>
          </p:cNvSpPr>
          <p:nvPr>
            <p:ph type="sldNum" sz="quarter" idx="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Text názvu"/>
          <p:cNvSpPr txBox="1">
            <a:spLocks noGrp="1"/>
          </p:cNvSpPr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>
            <a:lvl1pPr algn="l">
              <a:lnSpc>
                <a:spcPct val="130000"/>
              </a:lnSpc>
              <a:defRPr sz="2800" b="1">
                <a:solidFill>
                  <a:srgbClr val="5E5E5E"/>
                </a:solidFill>
                <a:latin typeface="BPreplay CE"/>
                <a:ea typeface="BPreplay CE"/>
                <a:cs typeface="BPreplay CE"/>
                <a:sym typeface="BPreplay CE"/>
              </a:defRPr>
            </a:lvl1pPr>
          </a:lstStyle>
          <a:p>
            <a:r>
              <a:t>Text názvu</a:t>
            </a:r>
          </a:p>
        </p:txBody>
      </p:sp>
      <p:sp>
        <p:nvSpPr>
          <p:cNvPr id="65" name="Text úrovně 1…"/>
          <p:cNvSpPr txBox="1">
            <a:spLocks noGrp="1"/>
          </p:cNvSpPr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indent="0" algn="ctr">
              <a:spcBef>
                <a:spcPts val="0"/>
              </a:spcBef>
              <a:buSzTx/>
              <a:buNone/>
              <a:defRPr sz="54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indent="0" algn="ctr">
              <a:spcBef>
                <a:spcPts val="0"/>
              </a:spcBef>
              <a:buSzTx/>
              <a:buNone/>
              <a:defRPr sz="54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indent="0" algn="ctr">
              <a:spcBef>
                <a:spcPts val="0"/>
              </a:spcBef>
              <a:buSzTx/>
              <a:buNone/>
              <a:defRPr sz="54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indent="0" algn="ctr">
              <a:spcBef>
                <a:spcPts val="0"/>
              </a:spcBef>
              <a:buSzTx/>
              <a:buNone/>
              <a:defRPr sz="540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Text úrovně 1</a:t>
            </a:r>
          </a:p>
          <a:p>
            <a:pPr lvl="1"/>
            <a:r>
              <a:t>Text úrovně 2</a:t>
            </a:r>
          </a:p>
          <a:p>
            <a:pPr lvl="2"/>
            <a:r>
              <a:t>Text úrovně 3</a:t>
            </a:r>
          </a:p>
          <a:p>
            <a:pPr lvl="3"/>
            <a:r>
              <a:t>Text úrovně 4</a:t>
            </a:r>
          </a:p>
          <a:p>
            <a:pPr lvl="4"/>
            <a:r>
              <a:t>Text úrovně 5</a:t>
            </a:r>
          </a:p>
        </p:txBody>
      </p:sp>
      <p:sp>
        <p:nvSpPr>
          <p:cNvPr id="66" name="Číslo snímku"/>
          <p:cNvSpPr txBox="1">
            <a:spLocks noGrp="1"/>
          </p:cNvSpPr>
          <p:nvPr>
            <p:ph type="sldNum" sz="quarter" idx="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USTOM_10_1">
    <p:bg>
      <p:bgPr>
        <a:solidFill>
          <a:srgbClr val="EBEB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Text názvu"/>
          <p:cNvSpPr txBox="1">
            <a:spLocks noGrp="1"/>
          </p:cNvSpPr>
          <p:nvPr>
            <p:ph type="title"/>
          </p:nvPr>
        </p:nvSpPr>
        <p:spPr>
          <a:xfrm>
            <a:off x="1270000" y="1300003"/>
            <a:ext cx="11366101" cy="1687802"/>
          </a:xfrm>
          <a:prstGeom prst="rect">
            <a:avLst/>
          </a:prstGeom>
        </p:spPr>
        <p:txBody>
          <a:bodyPr lIns="0" tIns="0" rIns="0" bIns="0" anchor="t"/>
          <a:lstStyle>
            <a:lvl1pPr algn="l" defTabSz="914400">
              <a:defRPr sz="5500">
                <a:solidFill>
                  <a:srgbClr val="575656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</a:lstStyle>
          <a:p>
            <a:r>
              <a:t>Text názvu</a:t>
            </a:r>
          </a:p>
        </p:txBody>
      </p:sp>
      <p:sp>
        <p:nvSpPr>
          <p:cNvPr id="74" name="Číslo snímku"/>
          <p:cNvSpPr txBox="1">
            <a:spLocks noGrp="1"/>
          </p:cNvSpPr>
          <p:nvPr>
            <p:ph type="sldNum" sz="quarter" idx="2"/>
          </p:nvPr>
        </p:nvSpPr>
        <p:spPr>
          <a:xfrm>
            <a:off x="17201546" y="12580574"/>
            <a:ext cx="273654" cy="264253"/>
          </a:xfrm>
          <a:prstGeom prst="rect">
            <a:avLst/>
          </a:prstGeom>
        </p:spPr>
        <p:txBody>
          <a:bodyPr lIns="45718" tIns="45718" rIns="45718" bIns="45718" anchor="ctr"/>
          <a:lstStyle>
            <a:lvl1pPr algn="r" defTabSz="914400">
              <a:defRPr sz="1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Yellow blank">
    <p:bg>
      <p:bgPr>
        <a:solidFill>
          <a:srgbClr val="FFD00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Text názvu"/>
          <p:cNvSpPr txBox="1">
            <a:spLocks noGrp="1"/>
          </p:cNvSpPr>
          <p:nvPr>
            <p:ph type="title"/>
          </p:nvPr>
        </p:nvSpPr>
        <p:spPr>
          <a:xfrm>
            <a:off x="695262" y="488421"/>
            <a:ext cx="22993413" cy="2631296"/>
          </a:xfrm>
          <a:prstGeom prst="rect">
            <a:avLst/>
          </a:prstGeom>
        </p:spPr>
        <p:txBody>
          <a:bodyPr lIns="0" tIns="0" rIns="0" bIns="0" anchor="t"/>
          <a:lstStyle>
            <a:lvl1pPr algn="l" defTabSz="914400">
              <a:lnSpc>
                <a:spcPct val="90000"/>
              </a:lnSpc>
              <a:defRPr sz="7800" b="1" cap="all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Text názvu</a:t>
            </a:r>
          </a:p>
        </p:txBody>
      </p:sp>
      <p:sp>
        <p:nvSpPr>
          <p:cNvPr id="82" name="Číslo snímku"/>
          <p:cNvSpPr txBox="1">
            <a:spLocks noGrp="1"/>
          </p:cNvSpPr>
          <p:nvPr>
            <p:ph type="sldNum" sz="quarter" idx="2"/>
          </p:nvPr>
        </p:nvSpPr>
        <p:spPr>
          <a:xfrm>
            <a:off x="11785600" y="12344400"/>
            <a:ext cx="5689600" cy="736601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defRPr sz="1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názvu"/>
          <p:cNvSpPr txBox="1">
            <a:spLocks noGrp="1"/>
          </p:cNvSpPr>
          <p:nvPr>
            <p:ph type="title"/>
          </p:nvPr>
        </p:nvSpPr>
        <p:spPr>
          <a:xfrm>
            <a:off x="1689100" y="9525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Text názvu</a:t>
            </a:r>
          </a:p>
        </p:txBody>
      </p:sp>
      <p:sp>
        <p:nvSpPr>
          <p:cNvPr id="3" name="Text úrovně 1…"/>
          <p:cNvSpPr txBox="1">
            <a:spLocks noGrp="1"/>
          </p:cNvSpPr>
          <p:nvPr>
            <p:ph type="body" idx="1"/>
          </p:nvPr>
        </p:nvSpPr>
        <p:spPr>
          <a:xfrm>
            <a:off x="1689100" y="3238500"/>
            <a:ext cx="21005800" cy="920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Text úrovně 1</a:t>
            </a:r>
          </a:p>
          <a:p>
            <a:pPr lvl="1"/>
            <a:r>
              <a:t>Text úrovně 2</a:t>
            </a:r>
          </a:p>
          <a:p>
            <a:pPr lvl="2"/>
            <a:r>
              <a:t>Text úrovně 3</a:t>
            </a:r>
          </a:p>
          <a:p>
            <a:pPr lvl="3"/>
            <a:r>
              <a:t>Text úrovně 4</a:t>
            </a:r>
          </a:p>
          <a:p>
            <a:pPr lvl="4"/>
            <a:r>
              <a:t>Text úrovně 5</a:t>
            </a:r>
          </a:p>
        </p:txBody>
      </p:sp>
      <p:sp>
        <p:nvSpPr>
          <p:cNvPr id="4" name="Číslo snímku"/>
          <p:cNvSpPr txBox="1">
            <a:spLocks noGrp="1"/>
          </p:cNvSpPr>
          <p:nvPr>
            <p:ph type="sldNum" sz="quarter" idx="2"/>
          </p:nvPr>
        </p:nvSpPr>
        <p:spPr>
          <a:xfrm>
            <a:off x="11960707" y="13081000"/>
            <a:ext cx="449886" cy="4699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5" r:id="rId6"/>
    <p:sldLayoutId id="2147483656" r:id="rId7"/>
    <p:sldLayoutId id="2147483657" r:id="rId8"/>
    <p:sldLayoutId id="2147483658" r:id="rId9"/>
  </p:sldLayoutIdLst>
  <p:transition spd="med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Biotif"/>
        </a:defRPr>
      </a:lvl1pPr>
      <a:lvl2pPr marL="0" marR="0" indent="228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Biotif"/>
        </a:defRPr>
      </a:lvl2pPr>
      <a:lvl3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Biotif"/>
        </a:defRPr>
      </a:lvl3pPr>
      <a:lvl4pPr marL="0" marR="0" indent="685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Biotif"/>
        </a:defRPr>
      </a:lvl4pPr>
      <a:lvl5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Biotif"/>
        </a:defRPr>
      </a:lvl5pPr>
      <a:lvl6pPr marL="0" marR="0" indent="1143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Biotif"/>
        </a:defRPr>
      </a:lvl6pPr>
      <a:lvl7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Biotif"/>
        </a:defRPr>
      </a:lvl7pPr>
      <a:lvl8pPr marL="0" marR="0" indent="1600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Biotif"/>
        </a:defRPr>
      </a:lvl8pPr>
      <a:lvl9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Biotif"/>
        </a:defRPr>
      </a:lvl9pPr>
    </p:titleStyle>
    <p:bodyStyle>
      <a:lvl1pPr marL="635000" marR="0" indent="-635000" algn="l" defTabSz="825500" latinLnBrk="0">
        <a:lnSpc>
          <a:spcPct val="100000"/>
        </a:lnSpc>
        <a:spcBef>
          <a:spcPts val="52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Biotif"/>
        </a:defRPr>
      </a:lvl1pPr>
      <a:lvl2pPr marL="1270000" marR="0" indent="-635000" algn="l" defTabSz="825500" latinLnBrk="0">
        <a:lnSpc>
          <a:spcPct val="100000"/>
        </a:lnSpc>
        <a:spcBef>
          <a:spcPts val="52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Biotif"/>
        </a:defRPr>
      </a:lvl2pPr>
      <a:lvl3pPr marL="1905000" marR="0" indent="-635000" algn="l" defTabSz="825500" latinLnBrk="0">
        <a:lnSpc>
          <a:spcPct val="100000"/>
        </a:lnSpc>
        <a:spcBef>
          <a:spcPts val="52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Biotif"/>
        </a:defRPr>
      </a:lvl3pPr>
      <a:lvl4pPr marL="2540000" marR="0" indent="-635000" algn="l" defTabSz="825500" latinLnBrk="0">
        <a:lnSpc>
          <a:spcPct val="100000"/>
        </a:lnSpc>
        <a:spcBef>
          <a:spcPts val="52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Biotif"/>
        </a:defRPr>
      </a:lvl4pPr>
      <a:lvl5pPr marL="3175000" marR="0" indent="-635000" algn="l" defTabSz="825500" latinLnBrk="0">
        <a:lnSpc>
          <a:spcPct val="100000"/>
        </a:lnSpc>
        <a:spcBef>
          <a:spcPts val="52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Biotif"/>
        </a:defRPr>
      </a:lvl5pPr>
      <a:lvl6pPr marL="3810000" marR="0" indent="-635000" algn="l" defTabSz="825500" latinLnBrk="0">
        <a:lnSpc>
          <a:spcPct val="100000"/>
        </a:lnSpc>
        <a:spcBef>
          <a:spcPts val="52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Biotif"/>
        </a:defRPr>
      </a:lvl6pPr>
      <a:lvl7pPr marL="4445000" marR="0" indent="-635000" algn="l" defTabSz="825500" latinLnBrk="0">
        <a:lnSpc>
          <a:spcPct val="100000"/>
        </a:lnSpc>
        <a:spcBef>
          <a:spcPts val="52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Biotif"/>
        </a:defRPr>
      </a:lvl7pPr>
      <a:lvl8pPr marL="5080000" marR="0" indent="-635000" algn="l" defTabSz="825500" latinLnBrk="0">
        <a:lnSpc>
          <a:spcPct val="100000"/>
        </a:lnSpc>
        <a:spcBef>
          <a:spcPts val="52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Biotif"/>
        </a:defRPr>
      </a:lvl8pPr>
      <a:lvl9pPr marL="5715000" marR="0" indent="-635000" algn="l" defTabSz="825500" latinLnBrk="0">
        <a:lnSpc>
          <a:spcPct val="100000"/>
        </a:lnSpc>
        <a:spcBef>
          <a:spcPts val="52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Biotif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Biotif"/>
        </a:defRPr>
      </a:lvl1pPr>
      <a:lvl2pPr marL="0" marR="0" indent="228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Biotif"/>
        </a:defRPr>
      </a:lvl2pPr>
      <a:lvl3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Biotif"/>
        </a:defRPr>
      </a:lvl3pPr>
      <a:lvl4pPr marL="0" marR="0" indent="685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Biotif"/>
        </a:defRPr>
      </a:lvl4pPr>
      <a:lvl5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Biotif"/>
        </a:defRPr>
      </a:lvl5pPr>
      <a:lvl6pPr marL="0" marR="0" indent="1143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Biotif"/>
        </a:defRPr>
      </a:lvl6pPr>
      <a:lvl7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Biotif"/>
        </a:defRPr>
      </a:lvl7pPr>
      <a:lvl8pPr marL="0" marR="0" indent="1600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Biotif"/>
        </a:defRPr>
      </a:lvl8pPr>
      <a:lvl9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Biotif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7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VCCP Prague EFFIE 2020 přihláška"/>
          <p:cNvSpPr txBox="1"/>
          <p:nvPr/>
        </p:nvSpPr>
        <p:spPr>
          <a:xfrm>
            <a:off x="5826847" y="12359771"/>
            <a:ext cx="12730306" cy="4724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8222" tIns="28222" rIns="28222" bIns="28222" anchor="ctr">
            <a:spAutoFit/>
          </a:bodyPr>
          <a:lstStyle>
            <a:lvl1pPr defTabSz="458611">
              <a:lnSpc>
                <a:spcPct val="90000"/>
              </a:lnSpc>
              <a:defRPr sz="3000"/>
            </a:lvl1pPr>
          </a:lstStyle>
          <a:p>
            <a:r>
              <a:rPr dirty="0"/>
              <a:t>VCCP Prague EFFIE 202</a:t>
            </a:r>
            <a:r>
              <a:rPr lang="cs-CZ" dirty="0"/>
              <a:t>2</a:t>
            </a:r>
            <a:r>
              <a:rPr dirty="0"/>
              <a:t> </a:t>
            </a:r>
            <a:r>
              <a:rPr dirty="0" err="1"/>
              <a:t>přihláška</a:t>
            </a:r>
            <a:endParaRPr dirty="0"/>
          </a:p>
        </p:txBody>
      </p:sp>
      <p:sp>
        <p:nvSpPr>
          <p:cNvPr id="92" name="Čára"/>
          <p:cNvSpPr/>
          <p:nvPr/>
        </p:nvSpPr>
        <p:spPr>
          <a:xfrm flipV="1">
            <a:off x="12192000" y="5512335"/>
            <a:ext cx="1" cy="2451914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  <a:endParaRPr/>
          </a:p>
        </p:txBody>
      </p:sp>
      <p:sp>
        <p:nvSpPr>
          <p:cNvPr id="93" name="STAROBRNO…"/>
          <p:cNvSpPr txBox="1"/>
          <p:nvPr/>
        </p:nvSpPr>
        <p:spPr>
          <a:xfrm>
            <a:off x="1676400" y="8536921"/>
            <a:ext cx="21366480" cy="32296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>
              <a:lnSpc>
                <a:spcPct val="120000"/>
              </a:lnSpc>
              <a:defRPr sz="6000">
                <a:latin typeface="Biotif Black"/>
                <a:ea typeface="Biotif Black"/>
                <a:cs typeface="Biotif Black"/>
                <a:sym typeface="Biotif Black"/>
              </a:defRPr>
            </a:pPr>
            <a:r>
              <a:rPr lang="cs-CZ" dirty="0"/>
              <a:t>LUČINA</a:t>
            </a:r>
            <a:endParaRPr dirty="0"/>
          </a:p>
          <a:p>
            <a:pPr>
              <a:lnSpc>
                <a:spcPct val="120000"/>
              </a:lnSpc>
              <a:defRPr sz="4100"/>
            </a:pPr>
            <a:r>
              <a:rPr b="1" dirty="0"/>
              <a:t>“</a:t>
            </a:r>
            <a:r>
              <a:rPr lang="cs-CZ" b="1" dirty="0"/>
              <a:t>Dobré věci nejsou složité</a:t>
            </a:r>
            <a:r>
              <a:rPr b="1" dirty="0"/>
              <a:t>”</a:t>
            </a:r>
          </a:p>
          <a:p>
            <a:r>
              <a:rPr lang="cs-CZ" sz="4100" dirty="0"/>
              <a:t>Jak dodržováním několika základních marketingových principů </a:t>
            </a:r>
          </a:p>
          <a:p>
            <a:r>
              <a:rPr lang="cs-CZ" sz="4100" dirty="0"/>
              <a:t>zajistit dlouhodobý růst v kategorii ovládané privátními značkami.</a:t>
            </a:r>
          </a:p>
        </p:txBody>
      </p:sp>
      <p:pic>
        <p:nvPicPr>
          <p:cNvPr id="94" name="VCCP 2020 RGB.png" descr="VCCP 2020 RGB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078575" y="5069006"/>
            <a:ext cx="3764945" cy="3113039"/>
          </a:xfrm>
          <a:prstGeom prst="rect">
            <a:avLst/>
          </a:prstGeom>
          <a:ln w="12700">
            <a:miter lim="400000"/>
          </a:ln>
        </p:spPr>
      </p:pic>
      <p:sp>
        <p:nvSpPr>
          <p:cNvPr id="95" name="© Copyright VCCP Group LLP 2020. All rights reserved."/>
          <p:cNvSpPr txBox="1"/>
          <p:nvPr/>
        </p:nvSpPr>
        <p:spPr>
          <a:xfrm>
            <a:off x="525623" y="12938621"/>
            <a:ext cx="4223913" cy="3147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l" defTabSz="1237129">
              <a:lnSpc>
                <a:spcPts val="2900"/>
              </a:lnSpc>
              <a:defRPr sz="1300"/>
            </a:lvl1pPr>
          </a:lstStyle>
          <a:p>
            <a:r>
              <a:rPr dirty="0"/>
              <a:t>© Copyright VCCP Group LLP 202</a:t>
            </a:r>
            <a:r>
              <a:rPr lang="cs-CZ" dirty="0"/>
              <a:t>2</a:t>
            </a:r>
            <a:r>
              <a:rPr dirty="0"/>
              <a:t>. All rights reserved.</a:t>
            </a:r>
          </a:p>
        </p:txBody>
      </p:sp>
      <p:pic>
        <p:nvPicPr>
          <p:cNvPr id="8" name="Picture 7" descr="A picture containing food&#10;&#10;Description automatically generated">
            <a:extLst>
              <a:ext uri="{FF2B5EF4-FFF2-40B4-BE49-F238E27FC236}">
                <a16:creationId xmlns:a16="http://schemas.microsoft.com/office/drawing/2014/main" id="{24E7B406-F3AD-9645-B7D8-2693264450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924" y="4977585"/>
            <a:ext cx="3368502" cy="3079865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B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trategická výzva byla jasná: jak přimějeme české spotřebitele, aby přijali značku piva z Moravy? Mohou být vůbec hodnoty Moravanů úspěšně exportovány mimo domovský region?…">
            <a:extLst>
              <a:ext uri="{FF2B5EF4-FFF2-40B4-BE49-F238E27FC236}">
                <a16:creationId xmlns:a16="http://schemas.microsoft.com/office/drawing/2014/main" id="{48FEE8B6-2959-9A45-9298-0E363A803FA8}"/>
              </a:ext>
            </a:extLst>
          </p:cNvPr>
          <p:cNvSpPr txBox="1"/>
          <p:nvPr/>
        </p:nvSpPr>
        <p:spPr>
          <a:xfrm>
            <a:off x="1047661" y="2268961"/>
            <a:ext cx="22599739" cy="89916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lvl="0" algn="l"/>
            <a:r>
              <a:rPr lang="cs-CZ" sz="3500" dirty="0">
                <a:latin typeface="Biotif" pitchFamily="2" charset="77"/>
              </a:rPr>
              <a:t>Kreativní zpracování kampaně navazovalo na dlouholetou komunikaci Lučiny, na její svět čisté přírody, louky, svěžesti a dívky, která si to vše vychutnává. Zároveň jsme chtěli novou reklamu posunout, aby byla relevantní dnešní době a lidé se s ní lépe ztotožnili.</a:t>
            </a:r>
          </a:p>
          <a:p>
            <a:pPr lvl="0" algn="l"/>
            <a:endParaRPr lang="cs-CZ" sz="3500" dirty="0">
              <a:latin typeface="Biotif" pitchFamily="2" charset="77"/>
            </a:endParaRPr>
          </a:p>
          <a:p>
            <a:pPr lvl="0" algn="l"/>
            <a:r>
              <a:rPr lang="cs-CZ" sz="3500" dirty="0">
                <a:latin typeface="Biotif" pitchFamily="2" charset="77"/>
              </a:rPr>
              <a:t>A jak jsme na to šli?</a:t>
            </a:r>
          </a:p>
          <a:p>
            <a:pPr lvl="0" algn="l"/>
            <a:endParaRPr lang="cs-CZ" sz="3500" dirty="0">
              <a:latin typeface="Biotif" pitchFamily="2" charset="77"/>
            </a:endParaRPr>
          </a:p>
          <a:p>
            <a:pPr lvl="0" algn="l"/>
            <a:r>
              <a:rPr lang="cs-CZ" sz="3500" dirty="0">
                <a:latin typeface="Biotif" pitchFamily="2" charset="77"/>
              </a:rPr>
              <a:t>Ne od lesa, ale z louky. Lučina nám totiž přináší nejen čistou a svěží přírodu, ale i čas, který máme jen pro sebe. Jde tedy vždy o intimní setkání mezi mnou, přírodou a Lučinou. A tak jsme tento vztah přiblížili díky naší hrdince v bílém, která v přírodě a na louce objevuje stále něco nového a čerpá zde životní energii. Pro větší autenticitu jsme využili subjektivního „</a:t>
            </a:r>
            <a:r>
              <a:rPr lang="cs-CZ" sz="3500" dirty="0" err="1">
                <a:latin typeface="Biotif" pitchFamily="2" charset="77"/>
              </a:rPr>
              <a:t>selfie</a:t>
            </a:r>
            <a:r>
              <a:rPr lang="cs-CZ" sz="3500" dirty="0">
                <a:latin typeface="Biotif" pitchFamily="2" charset="77"/>
              </a:rPr>
              <a:t>“ pohledu naší hrdinky, který umocnil celkový pocit intimity a sounáležitosti. Hlavní část záběrů jsme tedy točili jakoby z její ruky, z jejího osobního pohledu.</a:t>
            </a:r>
          </a:p>
          <a:p>
            <a:pPr lvl="0" algn="l"/>
            <a:endParaRPr lang="cs-CZ" sz="3500" dirty="0">
              <a:latin typeface="Biotif" pitchFamily="2" charset="77"/>
            </a:endParaRPr>
          </a:p>
          <a:p>
            <a:pPr lvl="0" algn="l"/>
            <a:r>
              <a:rPr lang="cs-CZ" sz="3500" dirty="0">
                <a:latin typeface="Biotif" pitchFamily="2" charset="77"/>
              </a:rPr>
              <a:t>Součástí kampaně byly i tři </a:t>
            </a:r>
            <a:r>
              <a:rPr lang="cs-CZ" sz="3500" dirty="0" err="1">
                <a:latin typeface="Biotif" pitchFamily="2" charset="77"/>
              </a:rPr>
              <a:t>tagony</a:t>
            </a:r>
            <a:r>
              <a:rPr lang="cs-CZ" sz="3500" dirty="0">
                <a:latin typeface="Biotif" pitchFamily="2" charset="77"/>
              </a:rPr>
              <a:t>, komunikující nové varianty, které vždy propojovaly dívku na louce s příležitostmi, při kterých si jednotlivé druhy Lučiny vychutnává. Pomocí kamerového triku jsme se tak dostali z louky přímo do kanceláře, kuchyně či do ložnice. V každém z </a:t>
            </a:r>
            <a:r>
              <a:rPr lang="cs-CZ" sz="3500" dirty="0" err="1">
                <a:latin typeface="Biotif" pitchFamily="2" charset="77"/>
              </a:rPr>
              <a:t>tagonů</a:t>
            </a:r>
            <a:r>
              <a:rPr lang="cs-CZ" sz="3500" dirty="0">
                <a:latin typeface="Biotif" pitchFamily="2" charset="77"/>
              </a:rPr>
              <a:t> jsme vždy vypíchli hlavní benefit dané varianty. </a:t>
            </a:r>
          </a:p>
          <a:p>
            <a:pPr lvl="0" algn="l"/>
            <a:endParaRPr kumimoji="0" lang="cs-CZ" sz="35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iotif" pitchFamily="2" charset="77"/>
              <a:sym typeface="Biotif"/>
            </a:endParaRPr>
          </a:p>
          <a:p>
            <a:pPr lvl="0" algn="l"/>
            <a:r>
              <a:rPr lang="cs-CZ" sz="3500" dirty="0">
                <a:latin typeface="Biotif" pitchFamily="2" charset="77"/>
              </a:rPr>
              <a:t>Za zmínku stojí i použití rovnice popisující složení Lučiny (</a:t>
            </a:r>
            <a:r>
              <a:rPr lang="cs-CZ" sz="3500" dirty="0" err="1">
                <a:latin typeface="Biotif" pitchFamily="2" charset="77"/>
              </a:rPr>
              <a:t>Mléko+smetana+špetka</a:t>
            </a:r>
            <a:r>
              <a:rPr lang="cs-CZ" sz="3500" dirty="0">
                <a:latin typeface="Biotif" pitchFamily="2" charset="77"/>
              </a:rPr>
              <a:t> soli=Lučina), kterou jsme použili ve formě </a:t>
            </a:r>
            <a:r>
              <a:rPr lang="cs-CZ" sz="3500" dirty="0" err="1">
                <a:latin typeface="Biotif" pitchFamily="2" charset="77"/>
              </a:rPr>
              <a:t>headlinu</a:t>
            </a:r>
            <a:r>
              <a:rPr lang="cs-CZ" sz="3500" dirty="0">
                <a:latin typeface="Biotif" pitchFamily="2" charset="77"/>
              </a:rPr>
              <a:t> a která názorně symbolizuje její „nekomplikovanost“. </a:t>
            </a:r>
            <a:endParaRPr kumimoji="0" lang="cs-CZ" sz="35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iotif"/>
              <a:sym typeface="Biotif"/>
            </a:endParaRPr>
          </a:p>
        </p:txBody>
      </p:sp>
      <p:sp>
        <p:nvSpPr>
          <p:cNvPr id="7" name="STRATEGIE">
            <a:extLst>
              <a:ext uri="{FF2B5EF4-FFF2-40B4-BE49-F238E27FC236}">
                <a16:creationId xmlns:a16="http://schemas.microsoft.com/office/drawing/2014/main" id="{AB4FC8CD-0074-874C-BE94-0F53F078ED11}"/>
              </a:ext>
            </a:extLst>
          </p:cNvPr>
          <p:cNvSpPr txBox="1"/>
          <p:nvPr/>
        </p:nvSpPr>
        <p:spPr>
          <a:xfrm>
            <a:off x="1000325" y="986834"/>
            <a:ext cx="16195371" cy="7772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l" defTabSz="457200">
              <a:lnSpc>
                <a:spcPts val="6000"/>
              </a:lnSpc>
              <a:defRPr sz="5500" cap="all">
                <a:latin typeface="Biotif Black"/>
                <a:ea typeface="Biotif Black"/>
                <a:cs typeface="Biotif Black"/>
                <a:sym typeface="Biotif Black"/>
              </a:defRPr>
            </a:lvl1pPr>
          </a:lstStyle>
          <a:p>
            <a:pPr marL="0" marR="0" lvl="0" indent="0" algn="l" defTabSz="457200" rtl="0" eaLnBrk="1" fontAlgn="auto" latinLnBrk="0" hangingPunct="0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5500" b="0" i="0" u="none" strike="noStrike" kern="0" cap="all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iotif Black"/>
                <a:sym typeface="Biotif Black"/>
              </a:rPr>
              <a:t>KREATIVNÍ </a:t>
            </a:r>
            <a:r>
              <a:rPr kumimoji="0" sz="5500" b="0" i="0" u="none" strike="noStrike" kern="0" cap="all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iotif Black"/>
                <a:sym typeface="Biotif Black"/>
              </a:rPr>
              <a:t>STRATEG</a:t>
            </a:r>
            <a:r>
              <a:rPr lang="cs-CZ" dirty="0"/>
              <a:t>IE</a:t>
            </a:r>
            <a:endParaRPr kumimoji="0" sz="5500" b="0" i="0" u="none" strike="noStrike" kern="0" cap="all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iotif Black"/>
              <a:sym typeface="Biotif Black"/>
            </a:endParaRPr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B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Mediální strategie byla postavena na kombinaci offline a online kanálů, s využitím následujících mediatypů:…"/>
          <p:cNvSpPr txBox="1"/>
          <p:nvPr/>
        </p:nvSpPr>
        <p:spPr>
          <a:xfrm>
            <a:off x="1034781" y="2634929"/>
            <a:ext cx="22130019" cy="81285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algn="l"/>
            <a:r>
              <a:rPr lang="cs-CZ" sz="3500" dirty="0">
                <a:latin typeface="Biotif" pitchFamily="2" charset="77"/>
              </a:rPr>
              <a:t>Mediální strategie byla postavena na kombinaci </a:t>
            </a:r>
            <a:r>
              <a:rPr lang="cs-CZ" sz="3500" dirty="0" err="1">
                <a:latin typeface="Biotif" pitchFamily="2" charset="77"/>
              </a:rPr>
              <a:t>offline</a:t>
            </a:r>
            <a:r>
              <a:rPr lang="cs-CZ" sz="3500" dirty="0">
                <a:latin typeface="Biotif" pitchFamily="2" charset="77"/>
              </a:rPr>
              <a:t> a online kanálů, s primárním využitím následujících </a:t>
            </a:r>
            <a:r>
              <a:rPr lang="cs-CZ" sz="3500" dirty="0" err="1">
                <a:latin typeface="Biotif" pitchFamily="2" charset="77"/>
              </a:rPr>
              <a:t>mediatypů</a:t>
            </a:r>
            <a:r>
              <a:rPr lang="cs-CZ" sz="3500" dirty="0">
                <a:latin typeface="Biotif" pitchFamily="2" charset="77"/>
              </a:rPr>
              <a:t>: TV, online a </a:t>
            </a:r>
            <a:r>
              <a:rPr lang="cs-CZ" sz="3500" dirty="0" err="1">
                <a:latin typeface="Biotif" pitchFamily="2" charset="77"/>
              </a:rPr>
              <a:t>SoMe</a:t>
            </a:r>
            <a:r>
              <a:rPr lang="cs-CZ" sz="3500" dirty="0">
                <a:latin typeface="Biotif" pitchFamily="2" charset="77"/>
              </a:rPr>
              <a:t>. </a:t>
            </a:r>
          </a:p>
          <a:p>
            <a:pPr algn="l"/>
            <a:endParaRPr lang="cs-CZ" sz="3500" dirty="0">
              <a:latin typeface="Biotif" pitchFamily="2" charset="77"/>
            </a:endParaRPr>
          </a:p>
          <a:p>
            <a:pPr algn="l"/>
            <a:r>
              <a:rPr lang="cs-CZ" sz="3500" dirty="0">
                <a:latin typeface="Biotif" pitchFamily="2" charset="77"/>
              </a:rPr>
              <a:t>Televizní kampaň proběhla od 5.7. do 10.10., s primární intenzitou v průběhu měsíce července. Nejprve byla uvedena Lučina kostka, poté společně s variantou </a:t>
            </a:r>
            <a:r>
              <a:rPr lang="cs-CZ" sz="3500" dirty="0" err="1">
                <a:latin typeface="Biotif" pitchFamily="2" charset="77"/>
              </a:rPr>
              <a:t>Skyr</a:t>
            </a:r>
            <a:r>
              <a:rPr lang="cs-CZ" sz="3500" dirty="0">
                <a:latin typeface="Biotif" pitchFamily="2" charset="77"/>
              </a:rPr>
              <a:t> a následně s variantou Žervé. </a:t>
            </a:r>
          </a:p>
          <a:p>
            <a:pPr algn="l"/>
            <a:endParaRPr lang="cs-CZ" sz="3500" dirty="0">
              <a:latin typeface="Biotif" pitchFamily="2" charset="77"/>
            </a:endParaRPr>
          </a:p>
          <a:p>
            <a:pPr algn="l"/>
            <a:r>
              <a:rPr lang="cs-CZ" sz="3500" dirty="0">
                <a:latin typeface="Biotif" pitchFamily="2" charset="77"/>
              </a:rPr>
              <a:t>Televizní kampaň byla dále podpořena silnou online prezencí. Digitální strategie vycházela z využití sociálních sítí, </a:t>
            </a:r>
            <a:r>
              <a:rPr lang="cs-CZ" sz="3500" dirty="0" err="1">
                <a:latin typeface="Biotif" pitchFamily="2" charset="77"/>
              </a:rPr>
              <a:t>Youtube</a:t>
            </a:r>
            <a:r>
              <a:rPr lang="cs-CZ" sz="3500" dirty="0">
                <a:latin typeface="Biotif" pitchFamily="2" charset="77"/>
              </a:rPr>
              <a:t> a kombinace online </a:t>
            </a:r>
            <a:r>
              <a:rPr lang="cs-CZ" sz="3500" dirty="0" err="1">
                <a:latin typeface="Biotif" pitchFamily="2" charset="77"/>
              </a:rPr>
              <a:t>display‘s</a:t>
            </a:r>
            <a:r>
              <a:rPr lang="cs-CZ" sz="3500" dirty="0">
                <a:latin typeface="Biotif" pitchFamily="2" charset="77"/>
              </a:rPr>
              <a:t> a video formátů.</a:t>
            </a:r>
          </a:p>
          <a:p>
            <a:pPr algn="l"/>
            <a:endParaRPr lang="cs-CZ" sz="3500" dirty="0">
              <a:latin typeface="Biotif" pitchFamily="2" charset="77"/>
            </a:endParaRPr>
          </a:p>
          <a:p>
            <a:pPr algn="l"/>
            <a:r>
              <a:rPr lang="cs-CZ" sz="3500" dirty="0">
                <a:latin typeface="Biotif" pitchFamily="2" charset="77"/>
              </a:rPr>
              <a:t>Aby byla digitální kampaň co nejefektivnější a nejpestřejší, pracovali jsme s obsahem přes širokou škálu formátů a různých stopáží videa.</a:t>
            </a:r>
          </a:p>
          <a:p>
            <a:pPr marL="457200" indent="-228600" algn="l" defTabSz="449580">
              <a:defRPr sz="3500"/>
            </a:pPr>
            <a:endParaRPr sz="3500" dirty="0">
              <a:latin typeface="Biotif" pitchFamily="2" charset="77"/>
            </a:endParaRPr>
          </a:p>
          <a:p>
            <a:pPr algn="l" defTabSz="449580">
              <a:defRPr sz="3500" b="1"/>
            </a:pPr>
            <a:endParaRPr sz="3500" dirty="0">
              <a:latin typeface="Biotif" pitchFamily="2" charset="77"/>
            </a:endParaRPr>
          </a:p>
          <a:p>
            <a:pPr algn="l" defTabSz="449580">
              <a:defRPr sz="3600" b="1"/>
            </a:pPr>
            <a:endParaRPr lang="cs-CZ" sz="3500" dirty="0">
              <a:latin typeface="Biotif" pitchFamily="2" charset="77"/>
            </a:endParaRPr>
          </a:p>
          <a:p>
            <a:pPr algn="l" defTabSz="449580">
              <a:defRPr sz="3600" b="1"/>
            </a:pPr>
            <a:endParaRPr lang="cs-CZ" sz="3500" dirty="0">
              <a:latin typeface="Biotif" pitchFamily="2" charset="77"/>
            </a:endParaRPr>
          </a:p>
          <a:p>
            <a:pPr algn="l" defTabSz="449580">
              <a:defRPr sz="3600" b="1"/>
            </a:pPr>
            <a:endParaRPr sz="3500" dirty="0">
              <a:latin typeface="Biotif" pitchFamily="2" charset="77"/>
            </a:endParaRPr>
          </a:p>
          <a:p>
            <a:pPr algn="l"/>
            <a:r>
              <a:rPr lang="cs-CZ" sz="3500" dirty="0">
                <a:latin typeface="Biotif" pitchFamily="2" charset="77"/>
              </a:rPr>
              <a:t>Rozpočet: 7,8M</a:t>
            </a:r>
            <a:endParaRPr sz="3500" dirty="0">
              <a:latin typeface="Biotif" pitchFamily="2" charset="77"/>
            </a:endParaRPr>
          </a:p>
          <a:p>
            <a:pPr marL="0" indent="444499" algn="l" defTabSz="449580">
              <a:buSzPct val="75000"/>
              <a:buFont typeface="Calibri"/>
              <a:buChar char="-"/>
              <a:defRPr sz="3500"/>
            </a:pPr>
            <a:endParaRPr sz="3500" dirty="0">
              <a:latin typeface="Biotif" pitchFamily="2" charset="77"/>
            </a:endParaRPr>
          </a:p>
          <a:p>
            <a:pPr marL="457200" indent="-228600" algn="l" defTabSz="449580">
              <a:tabLst>
                <a:tab pos="457200" algn="l"/>
              </a:tabLst>
              <a:defRPr sz="3500"/>
            </a:pPr>
            <a:endParaRPr sz="3500" dirty="0">
              <a:latin typeface="Biotif" pitchFamily="2" charset="77"/>
            </a:endParaRPr>
          </a:p>
          <a:p>
            <a:pPr marL="457200" indent="-228600" algn="l" defTabSz="449580">
              <a:defRPr sz="3500"/>
            </a:pPr>
            <a:endParaRPr sz="3500" dirty="0">
              <a:latin typeface="Biotif" pitchFamily="2" charset="77"/>
            </a:endParaRPr>
          </a:p>
          <a:p>
            <a:pPr marL="457200" indent="-228600" algn="l" defTabSz="449580">
              <a:defRPr sz="3500"/>
            </a:pPr>
            <a:endParaRPr sz="3500" dirty="0">
              <a:latin typeface="Biotif" pitchFamily="2" charset="77"/>
            </a:endParaRPr>
          </a:p>
          <a:p>
            <a:pPr marL="457200" indent="-228600" algn="l" defTabSz="449580">
              <a:defRPr sz="3500"/>
            </a:pPr>
            <a:endParaRPr sz="3500" dirty="0">
              <a:latin typeface="Biotif" pitchFamily="2" charset="77"/>
            </a:endParaRPr>
          </a:p>
        </p:txBody>
      </p:sp>
      <p:sp>
        <p:nvSpPr>
          <p:cNvPr id="135" name="KREATIVNÍ A MEDIÁLNÍ STRATEGIE"/>
          <p:cNvSpPr txBox="1"/>
          <p:nvPr/>
        </p:nvSpPr>
        <p:spPr>
          <a:xfrm>
            <a:off x="1000325" y="986834"/>
            <a:ext cx="16195371" cy="7772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l" defTabSz="457200">
              <a:lnSpc>
                <a:spcPts val="6000"/>
              </a:lnSpc>
              <a:defRPr sz="5500" cap="all">
                <a:latin typeface="Biotif Black"/>
                <a:ea typeface="Biotif Black"/>
                <a:cs typeface="Biotif Black"/>
                <a:sym typeface="Biotif Black"/>
              </a:defRPr>
            </a:lvl1pPr>
          </a:lstStyle>
          <a:p>
            <a:r>
              <a:rPr dirty="0"/>
              <a:t>MEDIÁLNÍ STRATEGIE</a:t>
            </a:r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60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Screenshot 2020-08-11 at 12.51.30.png" descr="Screenshot 2020-08-11 at 12.51.3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57285" y="-26710"/>
            <a:ext cx="24407088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138" name="UKÁZKY KAMPANĚ"/>
          <p:cNvSpPr txBox="1"/>
          <p:nvPr/>
        </p:nvSpPr>
        <p:spPr>
          <a:xfrm>
            <a:off x="3618262" y="6215313"/>
            <a:ext cx="17147477" cy="12853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9687" tIns="39687" rIns="39687" bIns="39687">
            <a:spAutoFit/>
          </a:bodyPr>
          <a:lstStyle>
            <a:lvl1pPr defTabSz="456406">
              <a:lnSpc>
                <a:spcPts val="9500"/>
              </a:lnSpc>
              <a:defRPr sz="7900" cap="all" spc="-79">
                <a:latin typeface="Biotif Black"/>
                <a:ea typeface="Biotif Black"/>
                <a:cs typeface="Biotif Black"/>
                <a:sym typeface="Biotif Black"/>
              </a:defRPr>
            </a:lvl1pPr>
          </a:lstStyle>
          <a:p>
            <a:r>
              <a:t>UKÁZKY KAMPANĚ</a:t>
            </a:r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DE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AV04476_Savencia_Lucina-TV-PP_VIDEO-CORE-25s CZ">
            <a:hlinkClick r:id="" action="ppaction://media"/>
            <a:extLst>
              <a:ext uri="{FF2B5EF4-FFF2-40B4-BE49-F238E27FC236}">
                <a16:creationId xmlns:a16="http://schemas.microsoft.com/office/drawing/2014/main" id="{FA98DA24-87B2-2E44-A4A8-D9ED48D682C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112" y="354779"/>
            <a:ext cx="24369888" cy="137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62903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DE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3.googleusercontent.com/aCTs1lvP45Qe8UBafyhwtNkqa_qEIdp3AY461UPvXlAaK2l2h-v5ene2zIDngrQD40PtLuVbSgux8NpDZ8ldBzXRY5bvN_Olf7ra3AcFecBsyiqXfU0ZAYa9rq3t7f5SUULFG-fGm-Ul1qaR70Os3p6xlw">
            <a:extLst>
              <a:ext uri="{FF2B5EF4-FFF2-40B4-BE49-F238E27FC236}">
                <a16:creationId xmlns:a16="http://schemas.microsoft.com/office/drawing/2014/main" id="{52CD7908-28FB-334A-8C34-B7AF17002A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2560" y="1524000"/>
            <a:ext cx="7403126" cy="1049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https://lh5.googleusercontent.com/anTdCGVheqwE3xNlTuIisbxSW0VYsl22qAYz5873bkwyJYbW-DCbOFZcUSKa3SpyDoWeigdHtBB3dITX1_PV4jInFfZ0cKYnFRt_rv66SE9FuksanNDsiBGo4ntgBnBBVbUyLYw6WN4W7aTx51D5nyw-FA">
            <a:extLst>
              <a:ext uri="{FF2B5EF4-FFF2-40B4-BE49-F238E27FC236}">
                <a16:creationId xmlns:a16="http://schemas.microsoft.com/office/drawing/2014/main" id="{CAEF97ED-BD83-114A-85E8-20A5B01E02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04389" y="1524000"/>
            <a:ext cx="7417757" cy="1049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lh4.googleusercontent.com/6oSeJ94_0n9mJkw_y14BM4rP20ELEToP1DAlFcYUsX1BSDjDleXtFTrJR9r1RqoKS44eeiR0uxesNemjqVF1-cwFW4nA8nE5QC_CW4Y2UE_Dj5w79Gg7oYFpTkvR9ZI8tN45kF6k3hwgTrUSuQm8LK3w5Q">
            <a:extLst>
              <a:ext uri="{FF2B5EF4-FFF2-40B4-BE49-F238E27FC236}">
                <a16:creationId xmlns:a16="http://schemas.microsoft.com/office/drawing/2014/main" id="{EE81DF28-0497-AE45-B549-AFC89D61F5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468" y="1524000"/>
            <a:ext cx="7432388" cy="1049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D60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White Clarendon LT Number 4.png" descr="White Clarendon LT Number 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607875" y="2426608"/>
            <a:ext cx="8050651" cy="8597901"/>
          </a:xfrm>
          <a:prstGeom prst="rect">
            <a:avLst/>
          </a:prstGeom>
          <a:ln w="12700">
            <a:miter lim="400000"/>
          </a:ln>
        </p:spPr>
      </p:pic>
      <p:sp>
        <p:nvSpPr>
          <p:cNvPr id="149" name="VÝSLEDKY KAMPANĚ"/>
          <p:cNvSpPr txBox="1"/>
          <p:nvPr/>
        </p:nvSpPr>
        <p:spPr>
          <a:xfrm>
            <a:off x="3408772" y="7172982"/>
            <a:ext cx="17147477" cy="12853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9687" tIns="39687" rIns="39687" bIns="39687">
            <a:spAutoFit/>
          </a:bodyPr>
          <a:lstStyle>
            <a:lvl1pPr defTabSz="456406">
              <a:lnSpc>
                <a:spcPts val="9500"/>
              </a:lnSpc>
              <a:defRPr sz="7900" cap="all" spc="-79">
                <a:latin typeface="Biotif Black"/>
                <a:ea typeface="Biotif Black"/>
                <a:cs typeface="Biotif Black"/>
                <a:sym typeface="Biotif Black"/>
              </a:defRPr>
            </a:lvl1pPr>
          </a:lstStyle>
          <a:p>
            <a:r>
              <a:rPr dirty="0"/>
              <a:t>VÝSLEDKY KAMPANĚ</a:t>
            </a:r>
          </a:p>
        </p:txBody>
      </p: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Obdélník"/>
          <p:cNvSpPr txBox="1"/>
          <p:nvPr/>
        </p:nvSpPr>
        <p:spPr>
          <a:xfrm>
            <a:off x="969339" y="2520895"/>
            <a:ext cx="26160779" cy="98081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algn="l" defTabSz="2438400">
              <a:spcBef>
                <a:spcPts val="2500"/>
              </a:spcBef>
              <a:buClr>
                <a:srgbClr val="FFFFFF"/>
              </a:buClr>
              <a:buFont typeface="Biotif"/>
              <a:defRPr sz="3500"/>
            </a:pPr>
            <a:endParaRPr/>
          </a:p>
        </p:txBody>
      </p:sp>
      <p:sp>
        <p:nvSpPr>
          <p:cNvPr id="152" name="Počáteční výsledky byly velmi povzbudivé a předurčili Starobrno pro další expanzi na celonárodní úroveň. V průběhu Q2 2020, tedy po dobu pouhých 3 měsíců (a necelém dvouměsíčním trvání kampaně), bylo dosaženo následujících výsledků:…"/>
          <p:cNvSpPr txBox="1"/>
          <p:nvPr/>
        </p:nvSpPr>
        <p:spPr>
          <a:xfrm>
            <a:off x="969339" y="2520895"/>
            <a:ext cx="21996976" cy="98042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algn="l" defTabSz="457200">
              <a:lnSpc>
                <a:spcPts val="6100"/>
              </a:lnSpc>
              <a:defRPr sz="3500"/>
            </a:pPr>
            <a:r>
              <a:rPr lang="cs-CZ" sz="3500" dirty="0">
                <a:latin typeface="Biotif" pitchFamily="2" charset="77"/>
              </a:rPr>
              <a:t>Výsledky kampaně </a:t>
            </a:r>
            <a:r>
              <a:rPr sz="3500" dirty="0" err="1">
                <a:latin typeface="Biotif" pitchFamily="2" charset="77"/>
              </a:rPr>
              <a:t>byly</a:t>
            </a:r>
            <a:r>
              <a:rPr sz="3500" dirty="0">
                <a:latin typeface="Biotif" pitchFamily="2" charset="77"/>
              </a:rPr>
              <a:t> </a:t>
            </a:r>
            <a:r>
              <a:rPr sz="3500" dirty="0" err="1">
                <a:latin typeface="Biotif" pitchFamily="2" charset="77"/>
              </a:rPr>
              <a:t>velmi</a:t>
            </a:r>
            <a:r>
              <a:rPr sz="3500" dirty="0">
                <a:latin typeface="Biotif" pitchFamily="2" charset="77"/>
              </a:rPr>
              <a:t> </a:t>
            </a:r>
            <a:r>
              <a:rPr sz="3500" dirty="0" err="1">
                <a:latin typeface="Biotif" pitchFamily="2" charset="77"/>
              </a:rPr>
              <a:t>povzbudivé</a:t>
            </a:r>
            <a:r>
              <a:rPr sz="3500" dirty="0">
                <a:latin typeface="Biotif" pitchFamily="2" charset="77"/>
              </a:rPr>
              <a:t> a </a:t>
            </a:r>
            <a:r>
              <a:rPr lang="cs-CZ" sz="3500" dirty="0">
                <a:latin typeface="Biotif" pitchFamily="2" charset="77"/>
              </a:rPr>
              <a:t>vrátili Lučinu zpět do čela této velmi kompetitivní kategorie.</a:t>
            </a:r>
          </a:p>
          <a:p>
            <a:pPr algn="l" defTabSz="457200">
              <a:lnSpc>
                <a:spcPts val="6100"/>
              </a:lnSpc>
              <a:defRPr sz="3500"/>
            </a:pPr>
            <a:r>
              <a:rPr lang="cs-CZ" sz="3500" dirty="0">
                <a:latin typeface="Biotif" pitchFamily="2" charset="77"/>
              </a:rPr>
              <a:t>Bylo d</a:t>
            </a:r>
            <a:r>
              <a:rPr sz="3500" dirty="0" err="1">
                <a:latin typeface="Biotif" pitchFamily="2" charset="77"/>
              </a:rPr>
              <a:t>osaženo</a:t>
            </a:r>
            <a:r>
              <a:rPr sz="3500" dirty="0">
                <a:latin typeface="Biotif" pitchFamily="2" charset="77"/>
              </a:rPr>
              <a:t> </a:t>
            </a:r>
            <a:r>
              <a:rPr sz="3500" dirty="0" err="1">
                <a:latin typeface="Biotif" pitchFamily="2" charset="77"/>
              </a:rPr>
              <a:t>následujících</a:t>
            </a:r>
            <a:r>
              <a:rPr sz="3500" dirty="0">
                <a:latin typeface="Biotif" pitchFamily="2" charset="77"/>
              </a:rPr>
              <a:t> </a:t>
            </a:r>
            <a:r>
              <a:rPr sz="3500" dirty="0" err="1">
                <a:latin typeface="Biotif" pitchFamily="2" charset="77"/>
              </a:rPr>
              <a:t>výsledků</a:t>
            </a:r>
            <a:r>
              <a:rPr sz="3500" dirty="0">
                <a:latin typeface="Biotif" pitchFamily="2" charset="77"/>
              </a:rPr>
              <a:t>:  </a:t>
            </a:r>
          </a:p>
          <a:p>
            <a:pPr algn="l" defTabSz="457200">
              <a:lnSpc>
                <a:spcPts val="5900"/>
              </a:lnSpc>
              <a:defRPr sz="3400"/>
            </a:pPr>
            <a:endParaRPr sz="3500" dirty="0">
              <a:latin typeface="Biotif" pitchFamily="2" charset="77"/>
            </a:endParaRPr>
          </a:p>
          <a:p>
            <a:pPr marL="514350" indent="-514350" algn="l">
              <a:buFontTx/>
              <a:buAutoNum type="arabicParenR"/>
            </a:pPr>
            <a:r>
              <a:rPr lang="cs-CZ" sz="3500" b="1" dirty="0">
                <a:latin typeface="Biotif" pitchFamily="2" charset="77"/>
              </a:rPr>
              <a:t>Zastavení růstu privátních značek a udržení vedoucí pozice v oblasti prémiových značek</a:t>
            </a:r>
          </a:p>
          <a:p>
            <a:pPr algn="l"/>
            <a:r>
              <a:rPr lang="cs-CZ" sz="3500" dirty="0"/>
              <a:t>Zatímco celý trh s čerstvými sýry meziročně vzrostl v objemu pouze o 0,2 %, Lučina byla jedinou značkou, která výrazně narostla, a to o 8,5 % (!).</a:t>
            </a:r>
            <a:endParaRPr lang="cs-CZ" sz="3500" dirty="0">
              <a:latin typeface="Biotif" pitchFamily="2" charset="77"/>
            </a:endParaRPr>
          </a:p>
          <a:p>
            <a:pPr marL="514350" indent="-514350" algn="l">
              <a:buAutoNum type="arabicParenR"/>
            </a:pPr>
            <a:endParaRPr lang="cs-CZ" sz="3500" dirty="0">
              <a:latin typeface="Biotif" pitchFamily="2" charset="77"/>
            </a:endParaRPr>
          </a:p>
          <a:p>
            <a:pPr algn="l"/>
            <a:r>
              <a:rPr lang="cs-CZ" sz="3500" b="1" dirty="0">
                <a:latin typeface="Biotif" pitchFamily="2" charset="77"/>
              </a:rPr>
              <a:t>2) Růst podílu objem/hodnota – Lučina byla jedinou značkou, která rostla v „ploché“ kategorii, kde dominuje hlavně cena.</a:t>
            </a:r>
          </a:p>
          <a:p>
            <a:pPr algn="l"/>
            <a:r>
              <a:rPr lang="cs-CZ" sz="3500" dirty="0"/>
              <a:t>V meziročním srovnání objemové i hodnotové podíly Lučiny rostly (</a:t>
            </a:r>
            <a:r>
              <a:rPr lang="cs-CZ" sz="3500" dirty="0" err="1"/>
              <a:t>Volume</a:t>
            </a:r>
            <a:r>
              <a:rPr lang="cs-CZ" sz="3500" dirty="0"/>
              <a:t> </a:t>
            </a:r>
            <a:r>
              <a:rPr lang="cs-CZ" sz="3500" dirty="0" err="1"/>
              <a:t>share</a:t>
            </a:r>
            <a:r>
              <a:rPr lang="cs-CZ" sz="3500" dirty="0"/>
              <a:t> 21,7%&gt;24,2%, </a:t>
            </a:r>
            <a:r>
              <a:rPr lang="cs-CZ" sz="3500" dirty="0" err="1"/>
              <a:t>Value</a:t>
            </a:r>
            <a:r>
              <a:rPr lang="cs-CZ" sz="3500" dirty="0"/>
              <a:t> </a:t>
            </a:r>
            <a:r>
              <a:rPr lang="cs-CZ" sz="3500" dirty="0" err="1"/>
              <a:t>share</a:t>
            </a:r>
            <a:r>
              <a:rPr lang="cs-CZ" sz="3500" dirty="0"/>
              <a:t> 27,8%&gt;29,6%), zatímco podíly PL a </a:t>
            </a:r>
            <a:r>
              <a:rPr lang="cs-CZ" sz="3500" dirty="0" err="1"/>
              <a:t>Gervais</a:t>
            </a:r>
            <a:r>
              <a:rPr lang="cs-CZ" sz="3500" dirty="0"/>
              <a:t> stagnovaly nebo klesaly.</a:t>
            </a:r>
            <a:endParaRPr lang="cs-CZ" sz="3500" dirty="0">
              <a:latin typeface="Biotif" pitchFamily="2" charset="77"/>
            </a:endParaRPr>
          </a:p>
          <a:p>
            <a:pPr marL="514350" indent="-514350" algn="l">
              <a:buAutoNum type="arabicParenR"/>
            </a:pPr>
            <a:endParaRPr lang="cs-CZ" sz="3500" dirty="0">
              <a:latin typeface="Biotif" pitchFamily="2" charset="77"/>
            </a:endParaRPr>
          </a:p>
          <a:p>
            <a:pPr algn="l"/>
            <a:r>
              <a:rPr lang="cs-CZ" sz="3500" b="1" dirty="0">
                <a:latin typeface="Biotif" pitchFamily="2" charset="77"/>
              </a:rPr>
              <a:t>3) Pokračoval růst klíčových </a:t>
            </a:r>
            <a:r>
              <a:rPr lang="cs-CZ" sz="3500" b="1" dirty="0" err="1">
                <a:latin typeface="Biotif" pitchFamily="2" charset="77"/>
              </a:rPr>
              <a:t>KPI‘s</a:t>
            </a:r>
            <a:r>
              <a:rPr lang="cs-CZ" sz="3500" b="1" dirty="0">
                <a:latin typeface="Biotif" pitchFamily="2" charset="77"/>
              </a:rPr>
              <a:t> značky</a:t>
            </a:r>
          </a:p>
          <a:p>
            <a:pPr algn="l"/>
            <a:r>
              <a:rPr lang="cs-CZ" sz="3500" dirty="0">
                <a:latin typeface="Biotif" pitchFamily="2" charset="77"/>
              </a:rPr>
              <a:t>Vnímání Lučiny jako vysoce chutného výrobku – 70% respondentů (1. místo)</a:t>
            </a:r>
          </a:p>
          <a:p>
            <a:pPr algn="l"/>
            <a:r>
              <a:rPr lang="cs-CZ" sz="3500" dirty="0">
                <a:latin typeface="Biotif" pitchFamily="2" charset="77"/>
              </a:rPr>
              <a:t>Vnímání kvality jako vysoce kvalitního výrobku – 67% respondentů (1. místo)</a:t>
            </a:r>
          </a:p>
          <a:p>
            <a:pPr algn="l"/>
            <a:r>
              <a:rPr lang="cs-CZ" sz="3500" dirty="0">
                <a:latin typeface="Biotif" pitchFamily="2" charset="77"/>
              </a:rPr>
              <a:t>Vnímání dlouhodobě 100% přírodního původu – 60% (1. místo)</a:t>
            </a:r>
            <a:endParaRPr sz="3500" i="1" dirty="0">
              <a:latin typeface="Biotif" pitchFamily="2" charset="77"/>
            </a:endParaRPr>
          </a:p>
          <a:p>
            <a:pPr marL="609600" algn="l" defTabSz="457200">
              <a:lnSpc>
                <a:spcPts val="6100"/>
              </a:lnSpc>
              <a:defRPr sz="3500"/>
            </a:pPr>
            <a:endParaRPr lang="cs-CZ" sz="3500" dirty="0">
              <a:latin typeface="Biotif" pitchFamily="2" charset="77"/>
            </a:endParaRPr>
          </a:p>
          <a:p>
            <a:pPr marL="609600" algn="l" defTabSz="457200">
              <a:lnSpc>
                <a:spcPts val="6100"/>
              </a:lnSpc>
              <a:defRPr sz="3500"/>
            </a:pPr>
            <a:r>
              <a:rPr lang="cs-CZ" sz="2000" i="1" dirty="0">
                <a:latin typeface="Biotif" pitchFamily="2" charset="77"/>
              </a:rPr>
              <a:t>* </a:t>
            </a:r>
            <a:r>
              <a:rPr lang="cs-CZ" sz="2000" i="1" dirty="0" err="1">
                <a:latin typeface="Biotif" pitchFamily="2" charset="77"/>
              </a:rPr>
              <a:t>Savencia</a:t>
            </a:r>
            <a:r>
              <a:rPr lang="cs-CZ" sz="2000" i="1" dirty="0">
                <a:latin typeface="Biotif" pitchFamily="2" charset="77"/>
              </a:rPr>
              <a:t> </a:t>
            </a:r>
            <a:r>
              <a:rPr lang="cs-CZ" sz="2000" i="1" dirty="0" err="1">
                <a:latin typeface="Biotif" pitchFamily="2" charset="77"/>
              </a:rPr>
              <a:t>Internal</a:t>
            </a:r>
            <a:r>
              <a:rPr lang="cs-CZ" sz="2000" i="1" dirty="0">
                <a:latin typeface="Biotif" pitchFamily="2" charset="77"/>
              </a:rPr>
              <a:t> sales data 2022, </a:t>
            </a:r>
            <a:r>
              <a:rPr lang="cs-CZ" sz="2000" i="1" dirty="0" err="1">
                <a:latin typeface="Biotif" pitchFamily="2" charset="77"/>
              </a:rPr>
              <a:t>Fresh</a:t>
            </a:r>
            <a:r>
              <a:rPr lang="cs-CZ" sz="2000" i="1" dirty="0">
                <a:latin typeface="Biotif" pitchFamily="2" charset="77"/>
              </a:rPr>
              <a:t> cheese market – AC </a:t>
            </a:r>
            <a:r>
              <a:rPr lang="cs-CZ" sz="2000" i="1" dirty="0" err="1">
                <a:latin typeface="Biotif" pitchFamily="2" charset="77"/>
              </a:rPr>
              <a:t>Nielsen</a:t>
            </a:r>
            <a:r>
              <a:rPr lang="cs-CZ" sz="2000" i="1" dirty="0">
                <a:latin typeface="Biotif" pitchFamily="2" charset="77"/>
              </a:rPr>
              <a:t> 2022, Image data </a:t>
            </a:r>
            <a:r>
              <a:rPr lang="cs-CZ" sz="2000" i="1" dirty="0" err="1">
                <a:latin typeface="Biotif" pitchFamily="2" charset="77"/>
              </a:rPr>
              <a:t>Kantar</a:t>
            </a:r>
            <a:r>
              <a:rPr lang="cs-CZ" sz="2000" i="1" dirty="0">
                <a:latin typeface="Biotif" pitchFamily="2" charset="77"/>
              </a:rPr>
              <a:t> BHT </a:t>
            </a:r>
            <a:r>
              <a:rPr lang="cs-CZ" sz="2000" i="1" dirty="0" err="1">
                <a:latin typeface="Biotif" pitchFamily="2" charset="77"/>
              </a:rPr>
              <a:t>tracking</a:t>
            </a:r>
            <a:r>
              <a:rPr lang="cs-CZ" sz="2000" i="1" dirty="0">
                <a:latin typeface="Biotif" pitchFamily="2" charset="77"/>
              </a:rPr>
              <a:t> 2022</a:t>
            </a:r>
          </a:p>
          <a:p>
            <a:pPr marL="609600" algn="l" defTabSz="457200">
              <a:lnSpc>
                <a:spcPts val="6100"/>
              </a:lnSpc>
              <a:defRPr sz="3500"/>
            </a:pPr>
            <a:endParaRPr lang="cs-CZ" sz="3600" i="1" dirty="0">
              <a:latin typeface="Biotif" pitchFamily="2" charset="77"/>
            </a:endParaRPr>
          </a:p>
          <a:p>
            <a:pPr marL="609600" algn="l" defTabSz="457200">
              <a:lnSpc>
                <a:spcPts val="6100"/>
              </a:lnSpc>
              <a:defRPr sz="3500"/>
            </a:pPr>
            <a:endParaRPr lang="cs-CZ" sz="3600" i="1" dirty="0">
              <a:latin typeface="Biotif" pitchFamily="2" charset="77"/>
            </a:endParaRPr>
          </a:p>
          <a:p>
            <a:pPr marL="609600" algn="l" defTabSz="457200">
              <a:lnSpc>
                <a:spcPts val="6100"/>
              </a:lnSpc>
              <a:defRPr sz="3500"/>
            </a:pPr>
            <a:endParaRPr sz="3500" dirty="0">
              <a:latin typeface="Biotif" pitchFamily="2" charset="77"/>
            </a:endParaRPr>
          </a:p>
          <a:p>
            <a:pPr marL="609600" algn="l" defTabSz="457200">
              <a:lnSpc>
                <a:spcPts val="6100"/>
              </a:lnSpc>
              <a:defRPr sz="3500" i="1"/>
            </a:pPr>
            <a:endParaRPr sz="3500" i="0" dirty="0">
              <a:latin typeface="Biotif" pitchFamily="2" charset="77"/>
            </a:endParaRPr>
          </a:p>
        </p:txBody>
      </p:sp>
      <p:sp>
        <p:nvSpPr>
          <p:cNvPr id="153" name="VÝSLEDKY"/>
          <p:cNvSpPr txBox="1"/>
          <p:nvPr/>
        </p:nvSpPr>
        <p:spPr>
          <a:xfrm>
            <a:off x="1000325" y="986834"/>
            <a:ext cx="16195371" cy="7772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l" defTabSz="457200">
              <a:lnSpc>
                <a:spcPts val="6000"/>
              </a:lnSpc>
              <a:defRPr sz="5500" cap="all">
                <a:latin typeface="Biotif Black"/>
                <a:ea typeface="Biotif Black"/>
                <a:cs typeface="Biotif Black"/>
                <a:sym typeface="Biotif Black"/>
              </a:defRPr>
            </a:lvl1pPr>
          </a:lstStyle>
          <a:p>
            <a:r>
              <a:rPr dirty="0"/>
              <a:t>VÝSLEDKY</a:t>
            </a:r>
          </a:p>
        </p:txBody>
      </p:sp>
    </p:spTree>
    <p:extLst>
      <p:ext uri="{BB962C8B-B14F-4D97-AF65-F5344CB8AC3E}">
        <p14:creationId xmlns:p14="http://schemas.microsoft.com/office/powerpoint/2010/main" val="1537630942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Obdélník"/>
          <p:cNvSpPr txBox="1"/>
          <p:nvPr/>
        </p:nvSpPr>
        <p:spPr>
          <a:xfrm>
            <a:off x="969339" y="2520895"/>
            <a:ext cx="26160779" cy="98081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algn="l" defTabSz="2438400">
              <a:spcBef>
                <a:spcPts val="2500"/>
              </a:spcBef>
              <a:buClr>
                <a:srgbClr val="FFFFFF"/>
              </a:buClr>
              <a:buFont typeface="Biotif"/>
              <a:defRPr sz="3500"/>
            </a:pPr>
            <a:endParaRPr/>
          </a:p>
        </p:txBody>
      </p:sp>
      <p:sp>
        <p:nvSpPr>
          <p:cNvPr id="152" name="Počáteční výsledky byly velmi povzbudivé a předurčili Starobrno pro další expanzi na celonárodní úroveň. V průběhu Q2 2020, tedy po dobu pouhých 3 měsíců (a necelém dvouměsíčním trvání kampaně), bylo dosaženo následujících výsledků:…"/>
          <p:cNvSpPr txBox="1"/>
          <p:nvPr/>
        </p:nvSpPr>
        <p:spPr>
          <a:xfrm>
            <a:off x="1053594" y="11077722"/>
            <a:ext cx="21021616" cy="14301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marL="457200" indent="-457200" algn="l" defTabSz="457200">
              <a:lnSpc>
                <a:spcPts val="6100"/>
              </a:lnSpc>
              <a:buFont typeface="Arial" panose="020B0604020202020204" pitchFamily="34" charset="0"/>
              <a:buChar char="•"/>
              <a:defRPr sz="3500"/>
            </a:pPr>
            <a:r>
              <a:rPr lang="cs-CZ" sz="3500" dirty="0"/>
              <a:t>Zatímco celý trh s čerstvými sýry meziročně vzrostl v objemu pouze o 0,2 %, Lučina byla jedinou značkou, která výrazně narostla, a to o 8,5 % (!).</a:t>
            </a:r>
          </a:p>
          <a:p>
            <a:pPr lvl="0" algn="l" defTabSz="457200">
              <a:lnSpc>
                <a:spcPts val="6100"/>
              </a:lnSpc>
              <a:defRPr sz="3500"/>
            </a:pPr>
            <a:r>
              <a:rPr lang="cs-CZ" sz="2000" i="1" dirty="0">
                <a:latin typeface="Biotif" pitchFamily="2" charset="77"/>
              </a:rPr>
              <a:t>* </a:t>
            </a:r>
            <a:r>
              <a:rPr lang="cs-CZ" sz="2000" i="1" dirty="0" err="1">
                <a:latin typeface="Biotif" pitchFamily="2" charset="77"/>
              </a:rPr>
              <a:t>Savencia</a:t>
            </a:r>
            <a:r>
              <a:rPr lang="cs-CZ" sz="2000" i="1" dirty="0">
                <a:latin typeface="Biotif" pitchFamily="2" charset="77"/>
              </a:rPr>
              <a:t> </a:t>
            </a:r>
            <a:r>
              <a:rPr lang="cs-CZ" sz="2000" i="1" dirty="0" err="1">
                <a:latin typeface="Biotif" pitchFamily="2" charset="77"/>
              </a:rPr>
              <a:t>Internal</a:t>
            </a:r>
            <a:r>
              <a:rPr lang="cs-CZ" sz="2000" i="1" dirty="0">
                <a:latin typeface="Biotif" pitchFamily="2" charset="77"/>
              </a:rPr>
              <a:t> sales data 2022</a:t>
            </a:r>
          </a:p>
          <a:p>
            <a:pPr marL="609600" algn="l" defTabSz="457200">
              <a:lnSpc>
                <a:spcPts val="6100"/>
              </a:lnSpc>
              <a:defRPr sz="3500" i="1"/>
            </a:pPr>
            <a:endParaRPr sz="3500" i="0" dirty="0">
              <a:latin typeface="Biotif" pitchFamily="2" charset="77"/>
            </a:endParaRPr>
          </a:p>
        </p:txBody>
      </p:sp>
      <p:sp>
        <p:nvSpPr>
          <p:cNvPr id="153" name="VÝSLEDKY"/>
          <p:cNvSpPr txBox="1"/>
          <p:nvPr/>
        </p:nvSpPr>
        <p:spPr>
          <a:xfrm>
            <a:off x="1000325" y="986834"/>
            <a:ext cx="22743595" cy="76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 algn="l" defTabSz="457200">
              <a:lnSpc>
                <a:spcPts val="6000"/>
              </a:lnSpc>
              <a:defRPr sz="5500" cap="all">
                <a:latin typeface="Biotif Black"/>
                <a:ea typeface="Biotif Black"/>
                <a:cs typeface="Biotif Black"/>
                <a:sym typeface="Biotif Black"/>
              </a:defRPr>
            </a:lvl1pPr>
          </a:lstStyle>
          <a:p>
            <a:pPr marL="514350" indent="-514350">
              <a:buAutoNum type="arabicParenR"/>
            </a:pPr>
            <a:r>
              <a:rPr lang="cs-CZ" sz="5000" b="1" dirty="0">
                <a:latin typeface="+mj-lt"/>
              </a:rPr>
              <a:t>jediná značka, která </a:t>
            </a:r>
            <a:r>
              <a:rPr lang="cs-CZ" sz="5000" b="1" dirty="0" err="1">
                <a:latin typeface="+mj-lt"/>
              </a:rPr>
              <a:t>rostLA</a:t>
            </a:r>
            <a:r>
              <a:rPr lang="cs-CZ" sz="5000" b="1" dirty="0">
                <a:latin typeface="+mj-lt"/>
              </a:rPr>
              <a:t> v kategorii, kde dominuje cena.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0C9B6FC-9DE1-EC4F-8753-DA9E8B4062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325" y="2758854"/>
            <a:ext cx="21371995" cy="7965925"/>
          </a:xfrm>
          <a:prstGeom prst="rect">
            <a:avLst/>
          </a:prstGeom>
        </p:spPr>
      </p:pic>
      <p:pic>
        <p:nvPicPr>
          <p:cNvPr id="8" name="Picture 7" descr="A picture containing food&#10;&#10;Description automatically generated">
            <a:extLst>
              <a:ext uri="{FF2B5EF4-FFF2-40B4-BE49-F238E27FC236}">
                <a16:creationId xmlns:a16="http://schemas.microsoft.com/office/drawing/2014/main" id="{1063C6B4-8AFF-CB41-949A-21590C77ED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60508" y="6145798"/>
            <a:ext cx="811812" cy="742250"/>
          </a:xfrm>
          <a:prstGeom prst="rect">
            <a:avLst/>
          </a:prstGeom>
        </p:spPr>
      </p:pic>
      <p:sp>
        <p:nvSpPr>
          <p:cNvPr id="9" name="Down Arrow 8">
            <a:extLst>
              <a:ext uri="{FF2B5EF4-FFF2-40B4-BE49-F238E27FC236}">
                <a16:creationId xmlns:a16="http://schemas.microsoft.com/office/drawing/2014/main" id="{B7D2B6EA-E986-4240-A52D-46F373D4B5D5}"/>
              </a:ext>
            </a:extLst>
          </p:cNvPr>
          <p:cNvSpPr/>
          <p:nvPr/>
        </p:nvSpPr>
        <p:spPr>
          <a:xfrm rot="10800000">
            <a:off x="22446848" y="6356560"/>
            <a:ext cx="326571" cy="320726"/>
          </a:xfrm>
          <a:prstGeom prst="downArrow">
            <a:avLst/>
          </a:prstGeom>
          <a:solidFill>
            <a:srgbClr val="92D050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r" defTabSz="457200" rtl="0" fontAlgn="auto" latinLnBrk="0" hangingPunct="0">
              <a:lnSpc>
                <a:spcPct val="12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cs-CZ" sz="2600" b="1" i="0" u="none" strike="noStrike" cap="all" spc="118" normalizeH="0" baseline="0" dirty="0">
              <a:ln>
                <a:noFill/>
              </a:ln>
              <a:solidFill>
                <a:srgbClr val="5D5D5D"/>
              </a:solidFill>
              <a:effectLst/>
              <a:uFillTx/>
              <a:latin typeface="+mn-lt"/>
              <a:ea typeface="+mn-ea"/>
              <a:cs typeface="+mn-cs"/>
              <a:sym typeface="Biotif"/>
            </a:endParaRPr>
          </a:p>
        </p:txBody>
      </p:sp>
    </p:spTree>
    <p:extLst>
      <p:ext uri="{BB962C8B-B14F-4D97-AF65-F5344CB8AC3E}">
        <p14:creationId xmlns:p14="http://schemas.microsoft.com/office/powerpoint/2010/main" val="3215115069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Obdélník"/>
          <p:cNvSpPr txBox="1"/>
          <p:nvPr/>
        </p:nvSpPr>
        <p:spPr>
          <a:xfrm>
            <a:off x="969339" y="2520895"/>
            <a:ext cx="26160779" cy="98081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algn="l" defTabSz="2438400">
              <a:spcBef>
                <a:spcPts val="2500"/>
              </a:spcBef>
              <a:buClr>
                <a:srgbClr val="FFFFFF"/>
              </a:buClr>
              <a:buFont typeface="Biotif"/>
              <a:defRPr sz="3500"/>
            </a:pPr>
            <a:endParaRPr/>
          </a:p>
        </p:txBody>
      </p:sp>
      <p:sp>
        <p:nvSpPr>
          <p:cNvPr id="152" name="Počáteční výsledky byly velmi povzbudivé a předurčili Starobrno pro další expanzi na celonárodní úroveň. V průběhu Q2 2020, tedy po dobu pouhých 3 měsíců (a necelém dvouměsíčním trvání kampaně), bylo dosaženo následujících výsledků:…"/>
          <p:cNvSpPr txBox="1"/>
          <p:nvPr/>
        </p:nvSpPr>
        <p:spPr>
          <a:xfrm>
            <a:off x="1000325" y="10072528"/>
            <a:ext cx="7359904" cy="14301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marL="457200" indent="-457200" algn="l" defTabSz="457200">
              <a:buFont typeface="Arial" panose="020B0604020202020204" pitchFamily="34" charset="0"/>
              <a:buChar char="•"/>
              <a:defRPr sz="3500"/>
            </a:pPr>
            <a:r>
              <a:rPr lang="cs-CZ" sz="3500" dirty="0"/>
              <a:t>Objemové i hodnotové podíly Lučiny rostly, zatímco podíly PL a </a:t>
            </a:r>
            <a:r>
              <a:rPr lang="cs-CZ" sz="3500" dirty="0" err="1"/>
              <a:t>Gervais</a:t>
            </a:r>
            <a:r>
              <a:rPr lang="cs-CZ" sz="3500" dirty="0"/>
              <a:t> stagnovaly nebo klesaly.</a:t>
            </a:r>
          </a:p>
          <a:p>
            <a:pPr algn="l" defTabSz="457200">
              <a:defRPr sz="3500"/>
            </a:pPr>
            <a:endParaRPr lang="cs-CZ" sz="2500" i="1" dirty="0">
              <a:latin typeface="Biotif" pitchFamily="2" charset="77"/>
            </a:endParaRPr>
          </a:p>
          <a:p>
            <a:pPr lvl="0" algn="l" defTabSz="457200">
              <a:lnSpc>
                <a:spcPts val="6100"/>
              </a:lnSpc>
              <a:defRPr sz="3500"/>
            </a:pPr>
            <a:r>
              <a:rPr lang="cs-CZ" sz="2000" i="1" dirty="0">
                <a:latin typeface="Biotif" pitchFamily="2" charset="77"/>
              </a:rPr>
              <a:t>* </a:t>
            </a:r>
            <a:r>
              <a:rPr lang="cs-CZ" sz="2000" i="1" dirty="0" err="1">
                <a:latin typeface="Biotif" pitchFamily="2" charset="77"/>
              </a:rPr>
              <a:t>Fresh</a:t>
            </a:r>
            <a:r>
              <a:rPr lang="cs-CZ" sz="2000" i="1" dirty="0">
                <a:latin typeface="Biotif" pitchFamily="2" charset="77"/>
              </a:rPr>
              <a:t> cheese market – AC </a:t>
            </a:r>
            <a:r>
              <a:rPr lang="cs-CZ" sz="2000" i="1" dirty="0" err="1">
                <a:latin typeface="Biotif" pitchFamily="2" charset="77"/>
              </a:rPr>
              <a:t>Nielsen</a:t>
            </a:r>
            <a:r>
              <a:rPr lang="cs-CZ" sz="2000" i="1" dirty="0">
                <a:latin typeface="Biotif" pitchFamily="2" charset="77"/>
              </a:rPr>
              <a:t> 2022</a:t>
            </a:r>
          </a:p>
          <a:p>
            <a:pPr marL="609600" algn="l" defTabSz="457200">
              <a:lnSpc>
                <a:spcPts val="6100"/>
              </a:lnSpc>
              <a:defRPr sz="3500" i="1"/>
            </a:pPr>
            <a:endParaRPr sz="3500" i="0" dirty="0">
              <a:latin typeface="Biotif" pitchFamily="2" charset="77"/>
            </a:endParaRPr>
          </a:p>
        </p:txBody>
      </p:sp>
      <p:sp>
        <p:nvSpPr>
          <p:cNvPr id="153" name="VÝSLEDKY"/>
          <p:cNvSpPr txBox="1"/>
          <p:nvPr/>
        </p:nvSpPr>
        <p:spPr>
          <a:xfrm>
            <a:off x="1000325" y="986834"/>
            <a:ext cx="7137835" cy="69249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 algn="l" defTabSz="457200">
              <a:lnSpc>
                <a:spcPts val="6000"/>
              </a:lnSpc>
              <a:defRPr sz="5500" cap="all">
                <a:latin typeface="Biotif Black"/>
                <a:ea typeface="Biotif Black"/>
                <a:cs typeface="Biotif Black"/>
                <a:sym typeface="Biotif Black"/>
              </a:defRPr>
            </a:lvl1pPr>
          </a:lstStyle>
          <a:p>
            <a:r>
              <a:rPr lang="cs-CZ" sz="5400" dirty="0">
                <a:latin typeface="Biotif" pitchFamily="2" charset="77"/>
              </a:rPr>
              <a:t>2) LUČINA SI </a:t>
            </a:r>
            <a:r>
              <a:rPr lang="cs-CZ" sz="5400" dirty="0" err="1">
                <a:latin typeface="Biotif" pitchFamily="2" charset="77"/>
              </a:rPr>
              <a:t>udrželA</a:t>
            </a:r>
            <a:r>
              <a:rPr lang="cs-CZ" sz="5400" dirty="0">
                <a:latin typeface="Biotif" pitchFamily="2" charset="77"/>
              </a:rPr>
              <a:t> vedoucí postavení v oblasti prémiových značek, růst privátních značek A ZNAČKY GERVAIS BYL ZASTAVEN  </a:t>
            </a:r>
            <a:endParaRPr lang="cs-CZ" sz="5400" b="1" dirty="0">
              <a:latin typeface="+mj-lt"/>
            </a:endParaRPr>
          </a:p>
        </p:txBody>
      </p:sp>
      <p:pic>
        <p:nvPicPr>
          <p:cNvPr id="8" name="Picture 7" descr="A picture containing food&#10;&#10;Description automatically generated">
            <a:extLst>
              <a:ext uri="{FF2B5EF4-FFF2-40B4-BE49-F238E27FC236}">
                <a16:creationId xmlns:a16="http://schemas.microsoft.com/office/drawing/2014/main" id="{1063C6B4-8AFF-CB41-949A-21590C77ED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60508" y="6145798"/>
            <a:ext cx="811812" cy="7422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5C22C48-B36E-AE4A-A9FD-2E7F2066E5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7055" y="7124434"/>
            <a:ext cx="14079585" cy="659156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DC1BFC5-E9C7-8841-B801-9BEC0E22C0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7055" y="0"/>
            <a:ext cx="14079585" cy="688825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3B95741-B2DD-5B4C-9B05-49A14B7F6491}"/>
              </a:ext>
            </a:extLst>
          </p:cNvPr>
          <p:cNvSpPr txBox="1"/>
          <p:nvPr/>
        </p:nvSpPr>
        <p:spPr>
          <a:xfrm>
            <a:off x="22668411" y="2315710"/>
            <a:ext cx="1025922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cs-CZ" sz="2000" b="1" i="0" u="none" strike="noStrike" cap="none" spc="0" normalizeH="0" baseline="0" dirty="0">
                <a:ln>
                  <a:noFill/>
                </a:ln>
                <a:solidFill>
                  <a:srgbClr val="92D050"/>
                </a:solidFill>
                <a:effectLst/>
                <a:uFillTx/>
                <a:latin typeface="+mn-lt"/>
                <a:ea typeface="+mn-ea"/>
                <a:cs typeface="+mn-cs"/>
                <a:sym typeface="Biotif"/>
              </a:rPr>
              <a:t>LUČINA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2DAD33C-D08B-0844-8729-C62986557ED2}"/>
              </a:ext>
            </a:extLst>
          </p:cNvPr>
          <p:cNvSpPr txBox="1"/>
          <p:nvPr/>
        </p:nvSpPr>
        <p:spPr>
          <a:xfrm>
            <a:off x="22668143" y="920848"/>
            <a:ext cx="1200650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cs-CZ" sz="2000" b="1" i="0" u="none" strike="noStrike" cap="none" spc="0" normalizeH="0" baseline="0" dirty="0">
                <a:ln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Biotif"/>
              </a:rPr>
              <a:t>PRIVATE </a:t>
            </a: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cs-CZ" sz="2000" b="1" i="0" u="none" strike="noStrike" cap="none" spc="0" normalizeH="0" baseline="0" dirty="0">
                <a:ln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Biotif"/>
              </a:rPr>
              <a:t>LABELS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F04604C-7BDD-0A4A-AF57-E7D4C4D0E3A3}"/>
              </a:ext>
            </a:extLst>
          </p:cNvPr>
          <p:cNvSpPr txBox="1"/>
          <p:nvPr/>
        </p:nvSpPr>
        <p:spPr>
          <a:xfrm>
            <a:off x="22690182" y="8211535"/>
            <a:ext cx="1025922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cs-CZ" sz="2000" b="1" i="0" u="none" strike="noStrike" cap="none" spc="0" normalizeH="0" baseline="0" dirty="0">
                <a:ln>
                  <a:noFill/>
                </a:ln>
                <a:solidFill>
                  <a:srgbClr val="92D050"/>
                </a:solidFill>
                <a:effectLst/>
                <a:uFillTx/>
                <a:latin typeface="+mn-lt"/>
                <a:ea typeface="+mn-ea"/>
                <a:cs typeface="+mn-cs"/>
                <a:sym typeface="Biotif"/>
              </a:rPr>
              <a:t>LUČINA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67E8576-0619-B44C-942F-6C450CF872CC}"/>
              </a:ext>
            </a:extLst>
          </p:cNvPr>
          <p:cNvSpPr txBox="1"/>
          <p:nvPr/>
        </p:nvSpPr>
        <p:spPr>
          <a:xfrm>
            <a:off x="22696665" y="8724497"/>
            <a:ext cx="1200650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cs-CZ" sz="2000" b="1" i="0" u="none" strike="noStrike" cap="none" spc="0" normalizeH="0" baseline="0" dirty="0">
                <a:ln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Biotif"/>
              </a:rPr>
              <a:t>PRIVATE </a:t>
            </a: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cs-CZ" sz="2000" b="1" i="0" u="none" strike="noStrike" cap="none" spc="0" normalizeH="0" baseline="0" dirty="0">
                <a:ln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Biotif"/>
              </a:rPr>
              <a:t>LABELS </a:t>
            </a:r>
          </a:p>
        </p:txBody>
      </p:sp>
      <p:sp>
        <p:nvSpPr>
          <p:cNvPr id="9" name="Down Arrow 8">
            <a:extLst>
              <a:ext uri="{FF2B5EF4-FFF2-40B4-BE49-F238E27FC236}">
                <a16:creationId xmlns:a16="http://schemas.microsoft.com/office/drawing/2014/main" id="{79056FD7-679C-2A4A-85A1-BB332BC348BA}"/>
              </a:ext>
            </a:extLst>
          </p:cNvPr>
          <p:cNvSpPr/>
          <p:nvPr/>
        </p:nvSpPr>
        <p:spPr>
          <a:xfrm>
            <a:off x="23794956" y="8944977"/>
            <a:ext cx="326571" cy="320726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r" defTabSz="457200" rtl="0" fontAlgn="auto" latinLnBrk="0" hangingPunct="0">
              <a:lnSpc>
                <a:spcPct val="12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cs-CZ" sz="2600" b="1" i="0" u="none" strike="noStrike" cap="all" spc="118" normalizeH="0" baseline="0">
              <a:ln>
                <a:noFill/>
              </a:ln>
              <a:solidFill>
                <a:srgbClr val="5D5D5D"/>
              </a:solidFill>
              <a:effectLst/>
              <a:uFillTx/>
              <a:latin typeface="+mn-lt"/>
              <a:ea typeface="+mn-ea"/>
              <a:cs typeface="+mn-cs"/>
              <a:sym typeface="Biotif"/>
            </a:endParaRPr>
          </a:p>
        </p:txBody>
      </p:sp>
      <p:sp>
        <p:nvSpPr>
          <p:cNvPr id="17" name="Down Arrow 16">
            <a:extLst>
              <a:ext uri="{FF2B5EF4-FFF2-40B4-BE49-F238E27FC236}">
                <a16:creationId xmlns:a16="http://schemas.microsoft.com/office/drawing/2014/main" id="{9D7C2457-B64D-9848-B2C3-F3CF066AF5AC}"/>
              </a:ext>
            </a:extLst>
          </p:cNvPr>
          <p:cNvSpPr/>
          <p:nvPr/>
        </p:nvSpPr>
        <p:spPr>
          <a:xfrm>
            <a:off x="23773185" y="1133973"/>
            <a:ext cx="326571" cy="320726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r" defTabSz="457200" rtl="0" fontAlgn="auto" latinLnBrk="0" hangingPunct="0">
              <a:lnSpc>
                <a:spcPct val="12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cs-CZ" sz="2600" b="1" i="0" u="none" strike="noStrike" cap="all" spc="118" normalizeH="0" baseline="0">
              <a:ln>
                <a:noFill/>
              </a:ln>
              <a:solidFill>
                <a:srgbClr val="5D5D5D"/>
              </a:solidFill>
              <a:effectLst/>
              <a:uFillTx/>
              <a:latin typeface="+mn-lt"/>
              <a:ea typeface="+mn-ea"/>
              <a:cs typeface="+mn-cs"/>
              <a:sym typeface="Biotif"/>
            </a:endParaRPr>
          </a:p>
        </p:txBody>
      </p:sp>
      <p:sp>
        <p:nvSpPr>
          <p:cNvPr id="18" name="Down Arrow 17">
            <a:extLst>
              <a:ext uri="{FF2B5EF4-FFF2-40B4-BE49-F238E27FC236}">
                <a16:creationId xmlns:a16="http://schemas.microsoft.com/office/drawing/2014/main" id="{23688338-A4FA-1D4B-8046-4906BEEBC483}"/>
              </a:ext>
            </a:extLst>
          </p:cNvPr>
          <p:cNvSpPr/>
          <p:nvPr/>
        </p:nvSpPr>
        <p:spPr>
          <a:xfrm rot="10800000">
            <a:off x="23758431" y="2315710"/>
            <a:ext cx="326571" cy="320726"/>
          </a:xfrm>
          <a:prstGeom prst="downArrow">
            <a:avLst/>
          </a:prstGeom>
          <a:solidFill>
            <a:srgbClr val="92D050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r" defTabSz="457200" rtl="0" fontAlgn="auto" latinLnBrk="0" hangingPunct="0">
              <a:lnSpc>
                <a:spcPct val="12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cs-CZ" sz="2600" b="1" i="0" u="none" strike="noStrike" cap="all" spc="118" normalizeH="0" baseline="0" dirty="0">
              <a:ln>
                <a:noFill/>
              </a:ln>
              <a:solidFill>
                <a:srgbClr val="5D5D5D"/>
              </a:solidFill>
              <a:effectLst/>
              <a:uFillTx/>
              <a:latin typeface="+mn-lt"/>
              <a:ea typeface="+mn-ea"/>
              <a:cs typeface="+mn-cs"/>
              <a:sym typeface="Biotif"/>
            </a:endParaRPr>
          </a:p>
        </p:txBody>
      </p:sp>
      <p:sp>
        <p:nvSpPr>
          <p:cNvPr id="19" name="Down Arrow 18">
            <a:extLst>
              <a:ext uri="{FF2B5EF4-FFF2-40B4-BE49-F238E27FC236}">
                <a16:creationId xmlns:a16="http://schemas.microsoft.com/office/drawing/2014/main" id="{60FA34E6-77E1-D34C-9607-DBAF67EE95C6}"/>
              </a:ext>
            </a:extLst>
          </p:cNvPr>
          <p:cNvSpPr/>
          <p:nvPr/>
        </p:nvSpPr>
        <p:spPr>
          <a:xfrm rot="10800000">
            <a:off x="23786004" y="8229745"/>
            <a:ext cx="326571" cy="320726"/>
          </a:xfrm>
          <a:prstGeom prst="downArrow">
            <a:avLst/>
          </a:prstGeom>
          <a:solidFill>
            <a:srgbClr val="92D050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r" defTabSz="457200" rtl="0" fontAlgn="auto" latinLnBrk="0" hangingPunct="0">
              <a:lnSpc>
                <a:spcPct val="12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cs-CZ" sz="2600" b="1" i="0" u="none" strike="noStrike" cap="all" spc="118" normalizeH="0" baseline="0" dirty="0">
              <a:ln>
                <a:noFill/>
              </a:ln>
              <a:solidFill>
                <a:srgbClr val="5D5D5D"/>
              </a:solidFill>
              <a:effectLst/>
              <a:uFillTx/>
              <a:latin typeface="+mn-lt"/>
              <a:ea typeface="+mn-ea"/>
              <a:cs typeface="+mn-cs"/>
              <a:sym typeface="Biotif"/>
            </a:endParaRPr>
          </a:p>
        </p:txBody>
      </p:sp>
    </p:spTree>
    <p:extLst>
      <p:ext uri="{BB962C8B-B14F-4D97-AF65-F5344CB8AC3E}">
        <p14:creationId xmlns:p14="http://schemas.microsoft.com/office/powerpoint/2010/main" val="2280717964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Obdélník"/>
          <p:cNvSpPr txBox="1"/>
          <p:nvPr/>
        </p:nvSpPr>
        <p:spPr>
          <a:xfrm>
            <a:off x="969339" y="2520895"/>
            <a:ext cx="26160779" cy="98081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/>
          <a:lstStyle/>
          <a:p>
            <a:pPr marL="0" marR="0" lvl="0" indent="0" algn="l" defTabSz="2438400" rtl="0" eaLnBrk="1" fontAlgn="auto" latinLnBrk="0" hangingPunct="0">
              <a:lnSpc>
                <a:spcPct val="100000"/>
              </a:lnSpc>
              <a:spcBef>
                <a:spcPts val="2500"/>
              </a:spcBef>
              <a:spcAft>
                <a:spcPts val="0"/>
              </a:spcAft>
              <a:buClr>
                <a:srgbClr val="FFFFFF"/>
              </a:buClr>
              <a:buSzTx/>
              <a:buFont typeface="Biotif"/>
              <a:buNone/>
              <a:tabLst/>
              <a:defRPr sz="3500"/>
            </a:pPr>
            <a:endParaRPr kumimoji="0" sz="35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iotif"/>
              <a:sym typeface="Biotif"/>
            </a:endParaRPr>
          </a:p>
        </p:txBody>
      </p:sp>
      <p:sp>
        <p:nvSpPr>
          <p:cNvPr id="152" name="Počáteční výsledky byly velmi povzbudivé a předurčili Starobrno pro další expanzi na celonárodní úroveň. V průběhu Q2 2020, tedy po dobu pouhých 3 měsíců (a necelém dvouměsíčním trvání kampaně), bylo dosaženo následujících výsledků:…"/>
          <p:cNvSpPr txBox="1"/>
          <p:nvPr/>
        </p:nvSpPr>
        <p:spPr>
          <a:xfrm>
            <a:off x="1350704" y="3948664"/>
            <a:ext cx="21021616" cy="14301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/>
          <a:lstStyle/>
          <a:p>
            <a:pPr lvl="0" algn="l"/>
            <a:r>
              <a:rPr lang="cs-CZ" sz="3500" b="1" dirty="0">
                <a:latin typeface="Biotif" pitchFamily="2" charset="77"/>
              </a:rPr>
              <a:t>Vnímání vysoce chutných výrobků </a:t>
            </a:r>
          </a:p>
          <a:p>
            <a:pPr marL="457200" lvl="0" indent="-457200" algn="l">
              <a:buFont typeface="Arial" panose="020B0604020202020204" pitchFamily="34" charset="0"/>
              <a:buChar char="•"/>
            </a:pPr>
            <a:r>
              <a:rPr lang="cs-CZ" sz="3500" dirty="0">
                <a:latin typeface="Biotif" pitchFamily="2" charset="77"/>
              </a:rPr>
              <a:t>70 % lidí uvedlo, že Lučina chutná velmi dobře (druhý v pořadí je </a:t>
            </a:r>
            <a:r>
              <a:rPr lang="cs-CZ" sz="3500" dirty="0" err="1">
                <a:latin typeface="Biotif" pitchFamily="2" charset="77"/>
              </a:rPr>
              <a:t>Gervais</a:t>
            </a:r>
            <a:r>
              <a:rPr lang="cs-CZ" sz="3500" dirty="0">
                <a:latin typeface="Biotif" pitchFamily="2" charset="77"/>
              </a:rPr>
              <a:t> s 50 %, Lučina tedy vede s náskokem o 20 %.</a:t>
            </a:r>
          </a:p>
          <a:p>
            <a:pPr marL="457200" lvl="0" indent="-457200" algn="l">
              <a:buFont typeface="Arial" panose="020B0604020202020204" pitchFamily="34" charset="0"/>
              <a:buChar char="•"/>
            </a:pPr>
            <a:endParaRPr lang="cs-CZ" sz="3500" b="1" dirty="0">
              <a:latin typeface="Biotif" pitchFamily="2" charset="77"/>
            </a:endParaRPr>
          </a:p>
          <a:p>
            <a:pPr lvl="0" algn="l"/>
            <a:r>
              <a:rPr lang="cs-CZ" sz="3500" b="1" dirty="0">
                <a:latin typeface="Biotif" pitchFamily="2" charset="77"/>
              </a:rPr>
              <a:t>Vnímání kvality </a:t>
            </a:r>
          </a:p>
          <a:p>
            <a:pPr marL="457200" lvl="0" indent="-457200" algn="l">
              <a:buFont typeface="Arial" panose="020B0604020202020204" pitchFamily="34" charset="0"/>
              <a:buChar char="•"/>
            </a:pPr>
            <a:r>
              <a:rPr lang="cs-CZ" sz="3500" dirty="0">
                <a:latin typeface="Biotif" pitchFamily="2" charset="77"/>
              </a:rPr>
              <a:t>67 % lidí vnímá výrobek jako poctivý, druhý v pořadí je </a:t>
            </a:r>
            <a:r>
              <a:rPr lang="cs-CZ" sz="3500" dirty="0" err="1">
                <a:latin typeface="Biotif" pitchFamily="2" charset="77"/>
              </a:rPr>
              <a:t>Gervais</a:t>
            </a:r>
            <a:r>
              <a:rPr lang="cs-CZ" sz="3500" dirty="0">
                <a:latin typeface="Biotif" pitchFamily="2" charset="77"/>
              </a:rPr>
              <a:t> se 44 %, Lučina tedy vede s 23% náskokem.</a:t>
            </a:r>
          </a:p>
          <a:p>
            <a:pPr marL="457200" lvl="0" indent="-457200" algn="l">
              <a:buFont typeface="Arial" panose="020B0604020202020204" pitchFamily="34" charset="0"/>
              <a:buChar char="•"/>
            </a:pPr>
            <a:endParaRPr lang="cs-CZ" sz="3500" b="1" dirty="0">
              <a:latin typeface="Biotif" pitchFamily="2" charset="77"/>
            </a:endParaRPr>
          </a:p>
          <a:p>
            <a:pPr lvl="0" algn="l"/>
            <a:r>
              <a:rPr lang="cs-CZ" sz="3500" b="1" dirty="0">
                <a:latin typeface="Biotif" pitchFamily="2" charset="77"/>
              </a:rPr>
              <a:t>Srozumitelné a jasné Brand </a:t>
            </a:r>
            <a:r>
              <a:rPr lang="cs-CZ" sz="3500" b="1" dirty="0" err="1">
                <a:latin typeface="Biotif" pitchFamily="2" charset="77"/>
              </a:rPr>
              <a:t>assets</a:t>
            </a:r>
            <a:endParaRPr lang="cs-CZ" sz="3500" b="1" dirty="0">
              <a:latin typeface="Biotif" pitchFamily="2" charset="77"/>
            </a:endParaRPr>
          </a:p>
          <a:p>
            <a:pPr marL="457200" lvl="0" indent="-457200" algn="l">
              <a:buFont typeface="Arial" panose="020B0604020202020204" pitchFamily="34" charset="0"/>
              <a:buChar char="•"/>
            </a:pPr>
            <a:r>
              <a:rPr lang="cs-CZ" sz="3500" dirty="0">
                <a:latin typeface="Biotif" pitchFamily="2" charset="77"/>
              </a:rPr>
              <a:t>Jasné odlišení značky a její přínos (100% přírodní původ) -&gt; ví to 60% spotřebitelů, na druhém místě je Palouček s 34%, Lučina tedy vede o 26%.</a:t>
            </a:r>
          </a:p>
          <a:p>
            <a:pPr lvl="0" algn="l"/>
            <a:endParaRPr lang="cs-CZ" sz="3500" dirty="0">
              <a:latin typeface="Biotif" pitchFamily="2" charset="77"/>
            </a:endParaRPr>
          </a:p>
          <a:p>
            <a:pPr marL="457200" lvl="0" indent="-457200" algn="l">
              <a:buFont typeface="Arial" panose="020B0604020202020204" pitchFamily="34" charset="0"/>
              <a:buChar char="•"/>
            </a:pPr>
            <a:endParaRPr kumimoji="0" lang="cs-CZ" sz="35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iotif" pitchFamily="2" charset="77"/>
              <a:sym typeface="Biotif"/>
            </a:endParaRPr>
          </a:p>
          <a:p>
            <a:pPr marL="457200" lvl="0" indent="-457200" algn="l">
              <a:buFont typeface="Arial" panose="020B0604020202020204" pitchFamily="34" charset="0"/>
              <a:buChar char="•"/>
            </a:pPr>
            <a:endParaRPr lang="cs-CZ" sz="3500" dirty="0">
              <a:latin typeface="Biotif" pitchFamily="2" charset="77"/>
            </a:endParaRPr>
          </a:p>
          <a:p>
            <a:pPr marL="457200" lvl="0" indent="-457200" algn="l">
              <a:buFont typeface="Arial" panose="020B0604020202020204" pitchFamily="34" charset="0"/>
              <a:buChar char="•"/>
            </a:pPr>
            <a:endParaRPr kumimoji="0" lang="cs-CZ" sz="35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iotif" pitchFamily="2" charset="77"/>
              <a:sym typeface="Biotif"/>
            </a:endParaRPr>
          </a:p>
          <a:p>
            <a:pPr lvl="0" algn="l"/>
            <a:endParaRPr kumimoji="0" lang="cs-CZ" sz="35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iotif" pitchFamily="2" charset="77"/>
              <a:sym typeface="Biotif"/>
            </a:endParaRPr>
          </a:p>
          <a:p>
            <a:pPr lvl="0" algn="l" defTabSz="457200">
              <a:lnSpc>
                <a:spcPts val="6100"/>
              </a:lnSpc>
              <a:defRPr sz="3500"/>
            </a:pPr>
            <a:r>
              <a:rPr lang="cs-CZ" sz="2000" i="1" dirty="0">
                <a:latin typeface="Biotif" pitchFamily="2" charset="77"/>
              </a:rPr>
              <a:t>*  Image data </a:t>
            </a:r>
            <a:r>
              <a:rPr lang="cs-CZ" sz="2000" i="1" dirty="0" err="1">
                <a:latin typeface="Biotif" pitchFamily="2" charset="77"/>
              </a:rPr>
              <a:t>Kantar</a:t>
            </a:r>
            <a:r>
              <a:rPr lang="cs-CZ" sz="2000" i="1" dirty="0">
                <a:latin typeface="Biotif" pitchFamily="2" charset="77"/>
              </a:rPr>
              <a:t> BHT </a:t>
            </a:r>
            <a:r>
              <a:rPr lang="cs-CZ" sz="2000" i="1" dirty="0" err="1">
                <a:latin typeface="Biotif" pitchFamily="2" charset="77"/>
              </a:rPr>
              <a:t>tracking</a:t>
            </a:r>
            <a:r>
              <a:rPr lang="cs-CZ" sz="2000" i="1" dirty="0">
                <a:latin typeface="Biotif" pitchFamily="2" charset="77"/>
              </a:rPr>
              <a:t> 2022</a:t>
            </a:r>
          </a:p>
          <a:p>
            <a:pPr marL="609600" marR="0" lvl="0" indent="0" algn="l" defTabSz="457200" rtl="0" eaLnBrk="1" fontAlgn="auto" latinLnBrk="0" hangingPunct="0">
              <a:lnSpc>
                <a:spcPts val="6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i="1"/>
            </a:pPr>
            <a:endParaRPr kumimoji="0" sz="35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iotif" pitchFamily="2" charset="77"/>
              <a:sym typeface="Biotif"/>
            </a:endParaRPr>
          </a:p>
        </p:txBody>
      </p:sp>
      <p:sp>
        <p:nvSpPr>
          <p:cNvPr id="153" name="VÝSLEDKY"/>
          <p:cNvSpPr txBox="1"/>
          <p:nvPr/>
        </p:nvSpPr>
        <p:spPr>
          <a:xfrm>
            <a:off x="1000325" y="986834"/>
            <a:ext cx="22743595" cy="76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>
            <a:lvl1pPr algn="l" defTabSz="457200">
              <a:lnSpc>
                <a:spcPts val="6000"/>
              </a:lnSpc>
              <a:defRPr sz="5500" cap="all">
                <a:latin typeface="Biotif Black"/>
                <a:ea typeface="Biotif Black"/>
                <a:cs typeface="Biotif Black"/>
                <a:sym typeface="Biotif Black"/>
              </a:defRPr>
            </a:lvl1pPr>
          </a:lstStyle>
          <a:p>
            <a:pPr lvl="0"/>
            <a:r>
              <a:rPr lang="cs-CZ" sz="5000" b="1" dirty="0">
                <a:latin typeface="Biotif"/>
              </a:rPr>
              <a:t>3) POKRAČUJÍCÍ KONTINUÁLNÍ RŮST KLÍČOVÝCH KPI ZNAČKY </a:t>
            </a:r>
            <a:endParaRPr kumimoji="0" lang="cs-CZ" sz="5000" b="1" i="0" u="none" strike="noStrike" kern="0" cap="all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iotif"/>
              <a:sym typeface="Biotif Black"/>
            </a:endParaRPr>
          </a:p>
        </p:txBody>
      </p:sp>
    </p:spTree>
    <p:extLst>
      <p:ext uri="{BB962C8B-B14F-4D97-AF65-F5344CB8AC3E}">
        <p14:creationId xmlns:p14="http://schemas.microsoft.com/office/powerpoint/2010/main" val="696445012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7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VCCP Prague EFFIE 2020 přihláška"/>
          <p:cNvSpPr txBox="1"/>
          <p:nvPr/>
        </p:nvSpPr>
        <p:spPr>
          <a:xfrm>
            <a:off x="5826847" y="12359771"/>
            <a:ext cx="12730306" cy="4724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8222" tIns="28222" rIns="28222" bIns="28222" anchor="ctr">
            <a:spAutoFit/>
          </a:bodyPr>
          <a:lstStyle>
            <a:lvl1pPr defTabSz="458611">
              <a:lnSpc>
                <a:spcPct val="90000"/>
              </a:lnSpc>
              <a:defRPr sz="3000"/>
            </a:lvl1pPr>
          </a:lstStyle>
          <a:p>
            <a:pPr marL="0" marR="0" lvl="0" indent="0" algn="ctr" defTabSz="458611" rtl="0" eaLnBrk="1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iotif"/>
                <a:sym typeface="Biotif"/>
              </a:rPr>
              <a:t>VCCP Prague EFFIE 202</a:t>
            </a:r>
            <a:r>
              <a:rPr kumimoji="0" lang="cs-CZ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iotif"/>
                <a:sym typeface="Biotif"/>
              </a:rPr>
              <a:t>2</a:t>
            </a:r>
            <a:r>
              <a:rPr kumimoji="0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iotif"/>
                <a:sym typeface="Biotif"/>
              </a:rPr>
              <a:t> </a:t>
            </a:r>
            <a:r>
              <a:rPr kumimoji="0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iotif"/>
                <a:sym typeface="Biotif"/>
              </a:rPr>
              <a:t>přihláška</a:t>
            </a:r>
            <a:endParaRPr kumimoji="0" sz="3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iotif"/>
              <a:sym typeface="Biotif"/>
            </a:endParaRPr>
          </a:p>
        </p:txBody>
      </p:sp>
      <p:sp>
        <p:nvSpPr>
          <p:cNvPr id="92" name="Čára"/>
          <p:cNvSpPr/>
          <p:nvPr/>
        </p:nvSpPr>
        <p:spPr>
          <a:xfrm flipV="1">
            <a:off x="12192000" y="5512335"/>
            <a:ext cx="1" cy="2451914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iotif"/>
              <a:sym typeface="Biotif"/>
            </a:endParaRPr>
          </a:p>
        </p:txBody>
      </p:sp>
      <p:sp>
        <p:nvSpPr>
          <p:cNvPr id="93" name="STAROBRNO…"/>
          <p:cNvSpPr txBox="1"/>
          <p:nvPr/>
        </p:nvSpPr>
        <p:spPr>
          <a:xfrm>
            <a:off x="2747858" y="8536921"/>
            <a:ext cx="18888285" cy="32296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>
                <a:latin typeface="Biotif Black"/>
                <a:ea typeface="Biotif Black"/>
                <a:cs typeface="Biotif Black"/>
                <a:sym typeface="Biotif Black"/>
              </a:defRPr>
            </a:pPr>
            <a:r>
              <a:rPr kumimoji="0" lang="cs-CZ" sz="6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iotif Black"/>
                <a:sym typeface="Biotif Black"/>
              </a:rPr>
              <a:t>LUČINA</a:t>
            </a:r>
            <a:endParaRPr kumimoji="0" sz="6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iotif Black"/>
              <a:sym typeface="Biotif Black"/>
            </a:endParaRPr>
          </a:p>
          <a:p>
            <a:pPr marL="0" marR="0" lvl="0" indent="0" algn="ctr" defTabSz="825500" rtl="0" eaLnBrk="1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100"/>
            </a:pPr>
            <a:r>
              <a:rPr kumimoji="0" sz="4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iotif"/>
                <a:sym typeface="Biotif"/>
              </a:rPr>
              <a:t>“</a:t>
            </a:r>
            <a:r>
              <a:rPr kumimoji="0" lang="cs-CZ" sz="41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iotif"/>
                <a:sym typeface="Biotif"/>
              </a:rPr>
              <a:t>Good</a:t>
            </a:r>
            <a:r>
              <a:rPr kumimoji="0" lang="cs-CZ" sz="4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iotif"/>
                <a:sym typeface="Biotif"/>
              </a:rPr>
              <a:t> </a:t>
            </a:r>
            <a:r>
              <a:rPr kumimoji="0" lang="cs-CZ" sz="41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iotif"/>
                <a:sym typeface="Biotif"/>
              </a:rPr>
              <a:t>things</a:t>
            </a:r>
            <a:r>
              <a:rPr kumimoji="0" lang="cs-CZ" sz="4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iotif"/>
                <a:sym typeface="Biotif"/>
              </a:rPr>
              <a:t> are not </a:t>
            </a:r>
            <a:r>
              <a:rPr kumimoji="0" lang="cs-CZ" sz="41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iotif"/>
                <a:sym typeface="Biotif"/>
              </a:rPr>
              <a:t>complicated</a:t>
            </a:r>
            <a:r>
              <a:rPr kumimoji="0" sz="4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iotif"/>
                <a:sym typeface="Biotif"/>
              </a:rPr>
              <a:t>”</a:t>
            </a:r>
          </a:p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1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iotif"/>
                <a:sym typeface="Biotif"/>
              </a:rPr>
              <a:t>How</a:t>
            </a:r>
            <a:r>
              <a:rPr kumimoji="0" lang="cs-CZ" sz="4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iotif"/>
                <a:sym typeface="Biotif"/>
              </a:rPr>
              <a:t> </a:t>
            </a:r>
            <a:r>
              <a:rPr kumimoji="0" lang="cs-CZ" sz="41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iotif"/>
                <a:sym typeface="Biotif"/>
              </a:rPr>
              <a:t>sticking</a:t>
            </a:r>
            <a:r>
              <a:rPr kumimoji="0" lang="cs-CZ" sz="4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iotif"/>
                <a:sym typeface="Biotif"/>
              </a:rPr>
              <a:t> to </a:t>
            </a:r>
            <a:r>
              <a:rPr kumimoji="0" lang="cs-CZ" sz="41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iotif"/>
                <a:sym typeface="Biotif"/>
              </a:rPr>
              <a:t>few</a:t>
            </a:r>
            <a:r>
              <a:rPr kumimoji="0" lang="cs-CZ" sz="4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iotif"/>
                <a:sym typeface="Biotif"/>
              </a:rPr>
              <a:t> basic marketing </a:t>
            </a:r>
            <a:r>
              <a:rPr kumimoji="0" lang="cs-CZ" sz="41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iotif"/>
                <a:sym typeface="Biotif"/>
              </a:rPr>
              <a:t>principles</a:t>
            </a:r>
            <a:r>
              <a:rPr kumimoji="0" lang="cs-CZ" sz="4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iotif"/>
                <a:sym typeface="Biotif"/>
              </a:rPr>
              <a:t> </a:t>
            </a:r>
            <a:r>
              <a:rPr kumimoji="0" lang="cs-CZ" sz="41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iotif"/>
                <a:sym typeface="Biotif"/>
              </a:rPr>
              <a:t>ensured</a:t>
            </a:r>
            <a:r>
              <a:rPr kumimoji="0" lang="cs-CZ" sz="4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iotif"/>
                <a:sym typeface="Biotif"/>
              </a:rPr>
              <a:t> long term </a:t>
            </a:r>
            <a:r>
              <a:rPr kumimoji="0" lang="cs-CZ" sz="41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iotif"/>
                <a:sym typeface="Biotif"/>
              </a:rPr>
              <a:t>growth</a:t>
            </a:r>
            <a:endParaRPr kumimoji="0" lang="cs-CZ" sz="4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iotif"/>
              <a:sym typeface="Biotif"/>
            </a:endParaRPr>
          </a:p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iotif"/>
                <a:sym typeface="Biotif"/>
              </a:rPr>
              <a:t>in a </a:t>
            </a:r>
            <a:r>
              <a:rPr kumimoji="0" lang="cs-CZ" sz="41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iotif"/>
                <a:sym typeface="Biotif"/>
              </a:rPr>
              <a:t>saturated</a:t>
            </a:r>
            <a:r>
              <a:rPr kumimoji="0" lang="cs-CZ" sz="4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iotif"/>
                <a:sym typeface="Biotif"/>
              </a:rPr>
              <a:t> </a:t>
            </a:r>
            <a:r>
              <a:rPr kumimoji="0" lang="cs-CZ" sz="41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iotif"/>
                <a:sym typeface="Biotif"/>
              </a:rPr>
              <a:t>category</a:t>
            </a:r>
            <a:r>
              <a:rPr kumimoji="0" lang="cs-CZ" sz="4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iotif"/>
                <a:sym typeface="Biotif"/>
              </a:rPr>
              <a:t> </a:t>
            </a:r>
            <a:r>
              <a:rPr kumimoji="0" lang="cs-CZ" sz="41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iotif"/>
                <a:sym typeface="Biotif"/>
              </a:rPr>
              <a:t>dominated</a:t>
            </a:r>
            <a:r>
              <a:rPr kumimoji="0" lang="cs-CZ" sz="4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iotif"/>
                <a:sym typeface="Biotif"/>
              </a:rPr>
              <a:t> by </a:t>
            </a:r>
            <a:r>
              <a:rPr kumimoji="0" lang="cs-CZ" sz="41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iotif"/>
                <a:sym typeface="Biotif"/>
              </a:rPr>
              <a:t>private</a:t>
            </a:r>
            <a:r>
              <a:rPr kumimoji="0" lang="cs-CZ" sz="4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iotif"/>
                <a:sym typeface="Biotif"/>
              </a:rPr>
              <a:t> </a:t>
            </a:r>
            <a:r>
              <a:rPr kumimoji="0" lang="cs-CZ" sz="41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iotif"/>
                <a:sym typeface="Biotif"/>
              </a:rPr>
              <a:t>Labels</a:t>
            </a:r>
            <a:r>
              <a:rPr kumimoji="0" lang="cs-CZ" sz="4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iotif"/>
                <a:sym typeface="Biotif"/>
              </a:rPr>
              <a:t>.</a:t>
            </a:r>
          </a:p>
        </p:txBody>
      </p:sp>
      <p:pic>
        <p:nvPicPr>
          <p:cNvPr id="94" name="VCCP 2020 RGB.png" descr="VCCP 2020 RGB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078575" y="5069006"/>
            <a:ext cx="3764945" cy="3113039"/>
          </a:xfrm>
          <a:prstGeom prst="rect">
            <a:avLst/>
          </a:prstGeom>
          <a:ln w="12700">
            <a:miter lim="400000"/>
          </a:ln>
        </p:spPr>
      </p:pic>
      <p:sp>
        <p:nvSpPr>
          <p:cNvPr id="95" name="© Copyright VCCP Group LLP 2020. All rights reserved."/>
          <p:cNvSpPr txBox="1"/>
          <p:nvPr/>
        </p:nvSpPr>
        <p:spPr>
          <a:xfrm>
            <a:off x="525623" y="12938621"/>
            <a:ext cx="4223913" cy="3147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l" defTabSz="1237129">
              <a:lnSpc>
                <a:spcPts val="2900"/>
              </a:lnSpc>
              <a:defRPr sz="1300"/>
            </a:lvl1pPr>
          </a:lstStyle>
          <a:p>
            <a:pPr marL="0" marR="0" lvl="0" indent="0" algn="l" defTabSz="1237129" rtl="0" eaLnBrk="1" fontAlgn="auto" latinLnBrk="0" hangingPunct="0">
              <a:lnSpc>
                <a:spcPts val="2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iotif"/>
                <a:sym typeface="Biotif"/>
              </a:rPr>
              <a:t>© Copyright VCCP Group LLP 202</a:t>
            </a:r>
            <a:r>
              <a:rPr kumimoji="0" lang="cs-CZ" sz="1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iotif"/>
                <a:sym typeface="Biotif"/>
              </a:rPr>
              <a:t>2</a:t>
            </a:r>
            <a:r>
              <a:rPr kumimoji="0" sz="1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iotif"/>
                <a:sym typeface="Biotif"/>
              </a:rPr>
              <a:t>. All rights reserved.</a:t>
            </a:r>
          </a:p>
        </p:txBody>
      </p:sp>
      <p:pic>
        <p:nvPicPr>
          <p:cNvPr id="8" name="Picture 7" descr="A picture containing food&#10;&#10;Description automatically generated">
            <a:extLst>
              <a:ext uri="{FF2B5EF4-FFF2-40B4-BE49-F238E27FC236}">
                <a16:creationId xmlns:a16="http://schemas.microsoft.com/office/drawing/2014/main" id="{24E7B406-F3AD-9645-B7D8-2693264450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924" y="4977585"/>
            <a:ext cx="3368502" cy="3079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78834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60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Thank you RGB.png" descr="Thank you RGB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133045" y="2953398"/>
            <a:ext cx="6117911" cy="6080516"/>
          </a:xfrm>
          <a:prstGeom prst="rect">
            <a:avLst/>
          </a:prstGeom>
          <a:ln w="12700">
            <a:miter lim="400000"/>
          </a:ln>
        </p:spPr>
      </p:pic>
      <p:pic>
        <p:nvPicPr>
          <p:cNvPr id="181" name="VCCP 2020 RGB.png" descr="VCCP 2020 RGB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763250" y="10159668"/>
            <a:ext cx="2857500" cy="2362719"/>
          </a:xfrm>
          <a:prstGeom prst="rect">
            <a:avLst/>
          </a:prstGeom>
          <a:ln w="12700">
            <a:miter lim="400000"/>
          </a:ln>
        </p:spPr>
      </p:pic>
      <p:sp>
        <p:nvSpPr>
          <p:cNvPr id="182" name="© Copyright VCCP Group LLP 2020. All rights reserved."/>
          <p:cNvSpPr txBox="1"/>
          <p:nvPr/>
        </p:nvSpPr>
        <p:spPr>
          <a:xfrm>
            <a:off x="525623" y="12938621"/>
            <a:ext cx="4183622" cy="3367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l" defTabSz="1237129">
              <a:lnSpc>
                <a:spcPts val="2900"/>
              </a:lnSpc>
              <a:defRPr sz="1300"/>
            </a:lvl1pPr>
          </a:lstStyle>
          <a:p>
            <a:r>
              <a:t>© Copyright VCCP Group LLP 2020. All rights reserved.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B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AGENTURA: VCCP PRAGUE…"/>
          <p:cNvSpPr txBox="1"/>
          <p:nvPr/>
        </p:nvSpPr>
        <p:spPr>
          <a:xfrm>
            <a:off x="1955439" y="4756478"/>
            <a:ext cx="21593652" cy="49741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algn="l" defTabSz="2438400">
              <a:spcBef>
                <a:spcPts val="2500"/>
              </a:spcBef>
              <a:buClr>
                <a:srgbClr val="FFFFFF"/>
              </a:buClr>
              <a:buFont typeface="Biotif"/>
              <a:defRPr sz="6000"/>
            </a:pPr>
            <a:r>
              <a:rPr dirty="0"/>
              <a:t>AGENTURA: </a:t>
            </a:r>
            <a:r>
              <a:rPr sz="8000" b="1" dirty="0"/>
              <a:t>VCCP PRAGUE</a:t>
            </a:r>
            <a:r>
              <a:rPr lang="cs-CZ" sz="6000" b="1" dirty="0"/>
              <a:t>, s.r.o.</a:t>
            </a:r>
            <a:endParaRPr sz="6000" b="1" dirty="0"/>
          </a:p>
          <a:p>
            <a:pPr algn="l" defTabSz="2438400">
              <a:spcBef>
                <a:spcPts val="2500"/>
              </a:spcBef>
              <a:defRPr sz="6000"/>
            </a:pPr>
            <a:endParaRPr sz="8000" b="1" dirty="0"/>
          </a:p>
          <a:p>
            <a:pPr algn="l" defTabSz="2438400">
              <a:spcBef>
                <a:spcPts val="2500"/>
              </a:spcBef>
              <a:buClr>
                <a:srgbClr val="FFFFFF"/>
              </a:buClr>
              <a:buFont typeface="Biotif"/>
              <a:defRPr sz="6000"/>
            </a:pPr>
            <a:r>
              <a:rPr dirty="0"/>
              <a:t> KLIENT: </a:t>
            </a:r>
            <a:r>
              <a:rPr lang="cs-CZ" sz="8000" b="1" dirty="0"/>
              <a:t>SAVENCIA </a:t>
            </a:r>
            <a:r>
              <a:rPr lang="cs-CZ" sz="6000" dirty="0" err="1"/>
              <a:t>Fromage</a:t>
            </a:r>
            <a:r>
              <a:rPr lang="cs-CZ" sz="6000" dirty="0"/>
              <a:t> &amp; </a:t>
            </a:r>
            <a:r>
              <a:rPr lang="cs-CZ" sz="6000" dirty="0" err="1"/>
              <a:t>Dairy</a:t>
            </a:r>
            <a:r>
              <a:rPr lang="cs-CZ" sz="6000" dirty="0"/>
              <a:t> Czech Republic, a.s.</a:t>
            </a:r>
            <a:endParaRPr sz="8000" b="1" dirty="0"/>
          </a:p>
          <a:p>
            <a:pPr algn="l" defTabSz="2438400">
              <a:spcBef>
                <a:spcPts val="2500"/>
              </a:spcBef>
              <a:defRPr sz="6000"/>
            </a:pPr>
            <a:endParaRPr sz="8000" b="1" dirty="0"/>
          </a:p>
          <a:p>
            <a:pPr algn="l" defTabSz="2438400">
              <a:spcBef>
                <a:spcPts val="2500"/>
              </a:spcBef>
              <a:defRPr sz="6000"/>
            </a:pPr>
            <a:endParaRPr sz="8000" b="1" dirty="0"/>
          </a:p>
        </p:txBody>
      </p:sp>
      <p:sp>
        <p:nvSpPr>
          <p:cNvPr id="99" name="UPOZORNĚNÍ: VEŠKERÁ DATA UVEDENÁ V TÉTO PŘIHLÁŠCE JSOU DŮVĚRNÁ A POUZE PRO POROTU PŘI POSUZOVÁNÍ SOUTĚŽE EFFIE.…"/>
          <p:cNvSpPr txBox="1"/>
          <p:nvPr/>
        </p:nvSpPr>
        <p:spPr>
          <a:xfrm>
            <a:off x="1163155" y="12607777"/>
            <a:ext cx="22385936" cy="9437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457200">
              <a:defRPr sz="2733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sz="2700" dirty="0">
                <a:latin typeface="Biotif" pitchFamily="2" charset="0"/>
              </a:rPr>
              <a:t>UPOZORNĚNÍ: VEŠKERÁ DATA UVEDENÁ V TÉTO PŘIHLÁŠCE JSOU DŮVĚRNÁ A POUZE PRO POROTU PŘI POSUZOVÁNÍ SOUTĚŽE EFFIE. </a:t>
            </a:r>
          </a:p>
          <a:p>
            <a:pPr defTabSz="457200">
              <a:defRPr sz="2733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sz="2700" dirty="0">
                <a:latin typeface="Biotif" pitchFamily="2" charset="0"/>
              </a:rPr>
              <a:t>DATA NENÍ MOŽNÉ ZVEŘEJNIT BEZ SVOLENÍ SPOLEČNOSTI </a:t>
            </a:r>
            <a:r>
              <a:rPr lang="cs-CZ" sz="2700" dirty="0">
                <a:latin typeface="Biotif" pitchFamily="2" charset="0"/>
              </a:rPr>
              <a:t>SAVENCIA</a:t>
            </a:r>
            <a:r>
              <a:rPr sz="2700" dirty="0">
                <a:latin typeface="Biotif" pitchFamily="2" charset="0"/>
              </a:rPr>
              <a:t> A VCCP PRAGUE. </a:t>
            </a:r>
            <a:endParaRPr sz="2700" dirty="0">
              <a:latin typeface="Biotif" pitchFamily="2" charset="0"/>
              <a:ea typeface="Times"/>
              <a:cs typeface="Times"/>
              <a:sym typeface="Times"/>
            </a:endParaRP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60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VÝZVA A CÍLE"/>
          <p:cNvSpPr txBox="1"/>
          <p:nvPr/>
        </p:nvSpPr>
        <p:spPr>
          <a:xfrm>
            <a:off x="869800" y="4078287"/>
            <a:ext cx="3729133" cy="5365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9687" tIns="39687" rIns="39687" bIns="39687">
            <a:spAutoFit/>
          </a:bodyPr>
          <a:lstStyle>
            <a:lvl1pPr algn="l" defTabSz="457200">
              <a:defRPr sz="3000" b="1"/>
            </a:lvl1pPr>
          </a:lstStyle>
          <a:p>
            <a:r>
              <a:t>VÝZVA A CÍLE</a:t>
            </a:r>
          </a:p>
        </p:txBody>
      </p:sp>
      <p:sp>
        <p:nvSpPr>
          <p:cNvPr id="102" name="Čára"/>
          <p:cNvSpPr/>
          <p:nvPr/>
        </p:nvSpPr>
        <p:spPr>
          <a:xfrm flipV="1">
            <a:off x="736599" y="4189266"/>
            <a:ext cx="2" cy="9543776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  <a:endParaRPr/>
          </a:p>
        </p:txBody>
      </p:sp>
      <p:sp>
        <p:nvSpPr>
          <p:cNvPr id="103" name="STRATEGICKÉ A KREATIVNÍ ŘEŠENÍ"/>
          <p:cNvSpPr txBox="1"/>
          <p:nvPr/>
        </p:nvSpPr>
        <p:spPr>
          <a:xfrm>
            <a:off x="6229200" y="4078287"/>
            <a:ext cx="3729133" cy="993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9687" tIns="39687" rIns="39687" bIns="39687">
            <a:spAutoFit/>
          </a:bodyPr>
          <a:lstStyle>
            <a:lvl1pPr algn="l" defTabSz="457200">
              <a:defRPr sz="3000" b="1"/>
            </a:lvl1pPr>
          </a:lstStyle>
          <a:p>
            <a:r>
              <a:t>STRATEGICKÉ A KREATIVNÍ ŘEŠENÍ</a:t>
            </a:r>
          </a:p>
        </p:txBody>
      </p:sp>
      <p:sp>
        <p:nvSpPr>
          <p:cNvPr id="104" name="Čára"/>
          <p:cNvSpPr/>
          <p:nvPr/>
        </p:nvSpPr>
        <p:spPr>
          <a:xfrm flipV="1">
            <a:off x="6096000" y="4189266"/>
            <a:ext cx="1" cy="9543776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  <a:endParaRPr/>
          </a:p>
        </p:txBody>
      </p:sp>
      <p:sp>
        <p:nvSpPr>
          <p:cNvPr id="105" name="UKÁZKY KAMPANĚ"/>
          <p:cNvSpPr txBox="1"/>
          <p:nvPr/>
        </p:nvSpPr>
        <p:spPr>
          <a:xfrm>
            <a:off x="12337899" y="4078287"/>
            <a:ext cx="3729133" cy="5365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9687" tIns="39687" rIns="39687" bIns="39687">
            <a:spAutoFit/>
          </a:bodyPr>
          <a:lstStyle>
            <a:lvl1pPr algn="l" defTabSz="457200">
              <a:defRPr sz="3000" b="1"/>
            </a:lvl1pPr>
          </a:lstStyle>
          <a:p>
            <a:r>
              <a:t>UKÁZKY KAMPANĚ</a:t>
            </a:r>
          </a:p>
        </p:txBody>
      </p:sp>
      <p:sp>
        <p:nvSpPr>
          <p:cNvPr id="106" name="Čára"/>
          <p:cNvSpPr/>
          <p:nvPr/>
        </p:nvSpPr>
        <p:spPr>
          <a:xfrm flipV="1">
            <a:off x="12204700" y="4189266"/>
            <a:ext cx="0" cy="9543776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  <a:endParaRPr/>
          </a:p>
        </p:txBody>
      </p:sp>
      <p:sp>
        <p:nvSpPr>
          <p:cNvPr id="107" name="VÝSLEDKY KAMPANĚ"/>
          <p:cNvSpPr txBox="1"/>
          <p:nvPr/>
        </p:nvSpPr>
        <p:spPr>
          <a:xfrm>
            <a:off x="18217999" y="4078287"/>
            <a:ext cx="3729133" cy="993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9687" tIns="39687" rIns="39687" bIns="39687">
            <a:spAutoFit/>
          </a:bodyPr>
          <a:lstStyle>
            <a:lvl1pPr algn="l" defTabSz="457200">
              <a:defRPr sz="3000" b="1"/>
            </a:lvl1pPr>
          </a:lstStyle>
          <a:p>
            <a:r>
              <a:t>VÝSLEDKY KAMPANĚ</a:t>
            </a:r>
          </a:p>
        </p:txBody>
      </p:sp>
      <p:sp>
        <p:nvSpPr>
          <p:cNvPr id="108" name="Čára"/>
          <p:cNvSpPr/>
          <p:nvPr/>
        </p:nvSpPr>
        <p:spPr>
          <a:xfrm flipV="1">
            <a:off x="18084799" y="4189266"/>
            <a:ext cx="1" cy="9543776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  <a:endParaRPr/>
          </a:p>
        </p:txBody>
      </p:sp>
      <p:pic>
        <p:nvPicPr>
          <p:cNvPr id="109" name="Black 1.png" descr="Black 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84911" y="9297432"/>
            <a:ext cx="2178494" cy="3392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10" name="Black 2.png" descr="Black 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401360" y="9084085"/>
            <a:ext cx="3044359" cy="3574230"/>
          </a:xfrm>
          <a:prstGeom prst="rect">
            <a:avLst/>
          </a:prstGeom>
          <a:ln w="12700">
            <a:miter lim="400000"/>
          </a:ln>
        </p:spPr>
      </p:pic>
      <p:pic>
        <p:nvPicPr>
          <p:cNvPr id="111" name="Black 4.png" descr="Black 4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8494280" y="9107065"/>
            <a:ext cx="3346734" cy="3574230"/>
          </a:xfrm>
          <a:prstGeom prst="rect">
            <a:avLst/>
          </a:prstGeom>
          <a:ln w="12700">
            <a:miter lim="400000"/>
          </a:ln>
        </p:spPr>
      </p:pic>
      <p:pic>
        <p:nvPicPr>
          <p:cNvPr id="112" name="Black 3.png" descr="Black 3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2447820" y="9061173"/>
            <a:ext cx="3044359" cy="3620055"/>
          </a:xfrm>
          <a:prstGeom prst="rect">
            <a:avLst/>
          </a:prstGeom>
          <a:ln w="12700">
            <a:miter lim="400000"/>
          </a:ln>
        </p:spPr>
      </p:pic>
      <p:sp>
        <p:nvSpPr>
          <p:cNvPr id="113" name="OBSAH"/>
          <p:cNvSpPr txBox="1"/>
          <p:nvPr/>
        </p:nvSpPr>
        <p:spPr>
          <a:xfrm>
            <a:off x="994125" y="986834"/>
            <a:ext cx="7066212" cy="10505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l" defTabSz="469900">
              <a:lnSpc>
                <a:spcPts val="8000"/>
              </a:lnSpc>
              <a:defRPr sz="7800" cap="all">
                <a:latin typeface="Biotif Black"/>
                <a:ea typeface="Biotif Black"/>
                <a:cs typeface="Biotif Black"/>
                <a:sym typeface="Biotif Black"/>
              </a:defRPr>
            </a:lvl1pPr>
          </a:lstStyle>
          <a:p>
            <a:r>
              <a:t>OBSAH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60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White Clarendon LT Number 1.png" descr="White Clarendon LT Number 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464673" y="2425534"/>
            <a:ext cx="5522520" cy="8600049"/>
          </a:xfrm>
          <a:prstGeom prst="rect">
            <a:avLst/>
          </a:prstGeom>
          <a:ln w="12700">
            <a:miter lim="400000"/>
          </a:ln>
        </p:spPr>
      </p:pic>
      <p:sp>
        <p:nvSpPr>
          <p:cNvPr id="116" name="VÝZVA A CÍLE"/>
          <p:cNvSpPr txBox="1"/>
          <p:nvPr/>
        </p:nvSpPr>
        <p:spPr>
          <a:xfrm>
            <a:off x="3618262" y="6424803"/>
            <a:ext cx="17147477" cy="12853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9687" tIns="39687" rIns="39687" bIns="39687">
            <a:spAutoFit/>
          </a:bodyPr>
          <a:lstStyle>
            <a:lvl1pPr defTabSz="456406">
              <a:lnSpc>
                <a:spcPts val="9500"/>
              </a:lnSpc>
              <a:defRPr sz="7900" cap="all" spc="-79">
                <a:latin typeface="Biotif Black"/>
                <a:ea typeface="Biotif Black"/>
                <a:cs typeface="Biotif Black"/>
                <a:sym typeface="Biotif Black"/>
              </a:defRPr>
            </a:lvl1pPr>
          </a:lstStyle>
          <a:p>
            <a:r>
              <a:t>VÝZVA A CÍLE</a:t>
            </a: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B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tarobrno je tradiční značka piva, která je ve své domovské oblasti Moravy velmi silná, s hlavním podílem na trhu 10,2%, ale se slabou přítomností na národní úrovni. Vzhledem ke strategické roli značky v rámci portfolia společnosti Heineken bylo rozhodnuto začít rozšiřovat působnost tohoto brandu na celorepublikovou úroveň, a to počínaje měsícem březen 2020.…"/>
          <p:cNvSpPr txBox="1"/>
          <p:nvPr/>
        </p:nvSpPr>
        <p:spPr>
          <a:xfrm>
            <a:off x="1042954" y="2749558"/>
            <a:ext cx="22131405" cy="69253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algn="l"/>
            <a:r>
              <a:rPr lang="cs-CZ" sz="3500" dirty="0">
                <a:latin typeface="+mj-lt"/>
              </a:rPr>
              <a:t>Lučinu jako produkt není nutné představovat. Jedná se o kultovní českou značku čerstvých sýrů, která ale neměla poslední dobou úplně na růžích ustláno. V roce 2019 čelila výrobním problémům souvisejícím s kvalitou a distribučním problémům ohledně nedodávek (Obojí je dnes již vyřešeno). Dlouhodobě pak byla Lučina hlavně pod stoupajícím tlakem konkurence, zejména privátních značek (</a:t>
            </a:r>
            <a:r>
              <a:rPr lang="cs-CZ" sz="3500" dirty="0" err="1">
                <a:latin typeface="+mj-lt"/>
              </a:rPr>
              <a:t>Lidl</a:t>
            </a:r>
            <a:r>
              <a:rPr lang="cs-CZ" sz="3500" dirty="0">
                <a:latin typeface="+mj-lt"/>
              </a:rPr>
              <a:t> Palouček apod.) a </a:t>
            </a:r>
            <a:r>
              <a:rPr lang="cs-CZ" sz="3500" dirty="0" err="1">
                <a:latin typeface="+mj-lt"/>
              </a:rPr>
              <a:t>Gervais</a:t>
            </a:r>
            <a:r>
              <a:rPr lang="cs-CZ" sz="3500" dirty="0">
                <a:latin typeface="+mj-lt"/>
              </a:rPr>
              <a:t>. Kombinace všech těchto faktorů vedla k celkové 30% ztrátě objemu a prvenství v kategorii. </a:t>
            </a:r>
          </a:p>
          <a:p>
            <a:pPr algn="l"/>
            <a:endParaRPr lang="cs-CZ" sz="3500" dirty="0">
              <a:latin typeface="+mj-lt"/>
            </a:endParaRPr>
          </a:p>
          <a:p>
            <a:pPr algn="l"/>
            <a:r>
              <a:rPr lang="cs-CZ" sz="3500" dirty="0">
                <a:latin typeface="+mj-lt"/>
              </a:rPr>
              <a:t>Svůj podíl mělo i limitované mediální nasazení, nízký počet </a:t>
            </a:r>
            <a:r>
              <a:rPr lang="cs-CZ" sz="3500" dirty="0" err="1">
                <a:latin typeface="+mj-lt"/>
              </a:rPr>
              <a:t>promo</a:t>
            </a:r>
            <a:r>
              <a:rPr lang="cs-CZ" sz="3500" dirty="0">
                <a:latin typeface="+mj-lt"/>
              </a:rPr>
              <a:t> akcí, a hlavně absence svěží a moderní komunikace (stále používaná komunikace byla 9 let stará). Původní komunikace též postrádala provázanost na 3 nová rozšíření řady - </a:t>
            </a:r>
            <a:r>
              <a:rPr lang="cs-CZ" sz="3500" dirty="0" err="1">
                <a:latin typeface="+mj-lt"/>
              </a:rPr>
              <a:t>subsegmenty</a:t>
            </a:r>
            <a:r>
              <a:rPr lang="cs-CZ" sz="3500" dirty="0">
                <a:latin typeface="+mj-lt"/>
              </a:rPr>
              <a:t>, které tehdy ani neexistovaly. Portfolio Lučiny se stalo širokým a nepřehledným, bylo stále těžší se vymezit oproti konkurenci, zejména proti hráčům, kteří se pohybovali pouze v jednom </a:t>
            </a:r>
            <a:r>
              <a:rPr lang="cs-CZ" sz="3500" dirty="0" err="1">
                <a:latin typeface="+mj-lt"/>
              </a:rPr>
              <a:t>subsegmentu</a:t>
            </a:r>
            <a:r>
              <a:rPr lang="cs-CZ" sz="3500" dirty="0">
                <a:latin typeface="+mj-lt"/>
              </a:rPr>
              <a:t>.</a:t>
            </a:r>
            <a:br>
              <a:rPr lang="cs-CZ" sz="3500" dirty="0">
                <a:latin typeface="+mj-lt"/>
              </a:rPr>
            </a:br>
            <a:endParaRPr lang="cs-CZ" sz="3500" dirty="0">
              <a:latin typeface="+mj-lt"/>
            </a:endParaRPr>
          </a:p>
          <a:p>
            <a:pPr algn="l"/>
            <a:r>
              <a:rPr lang="cs-CZ" sz="3500" dirty="0">
                <a:latin typeface="+mj-lt"/>
              </a:rPr>
              <a:t>Na podporu výše uvedeného byl proveden v roce 2021 design </a:t>
            </a:r>
            <a:r>
              <a:rPr lang="cs-CZ" sz="3500" dirty="0" err="1">
                <a:latin typeface="+mj-lt"/>
              </a:rPr>
              <a:t>facelift</a:t>
            </a:r>
            <a:r>
              <a:rPr lang="cs-CZ" sz="3500" dirty="0">
                <a:latin typeface="+mj-lt"/>
              </a:rPr>
              <a:t> pro zvýšení přehlednosti portfolia pro spotřebitele a vizuální zatraktivnění celé řady tak, aby se vymykala v rámci regálu. </a:t>
            </a:r>
          </a:p>
          <a:p>
            <a:pPr algn="l"/>
            <a:r>
              <a:rPr lang="cs-CZ" sz="3500" dirty="0">
                <a:latin typeface="+mj-lt"/>
              </a:rPr>
              <a:t>   </a:t>
            </a:r>
          </a:p>
          <a:p>
            <a:pPr algn="l" defTabSz="457200">
              <a:lnSpc>
                <a:spcPts val="6100"/>
              </a:lnSpc>
              <a:defRPr sz="3500"/>
            </a:pPr>
            <a:endParaRPr lang="cs-CZ" sz="3500" dirty="0">
              <a:latin typeface="+mj-lt"/>
            </a:endParaRPr>
          </a:p>
          <a:p>
            <a:pPr algn="l" defTabSz="2438400">
              <a:spcBef>
                <a:spcPts val="2500"/>
              </a:spcBef>
              <a:buClr>
                <a:srgbClr val="FFFFFF"/>
              </a:buClr>
              <a:buFont typeface="Biotif"/>
              <a:defRPr sz="3500"/>
            </a:pPr>
            <a:endParaRPr lang="cs-CZ" sz="3500" dirty="0">
              <a:latin typeface="+mj-lt"/>
            </a:endParaRPr>
          </a:p>
        </p:txBody>
      </p:sp>
      <p:sp>
        <p:nvSpPr>
          <p:cNvPr id="119" name="SITUACE"/>
          <p:cNvSpPr txBox="1"/>
          <p:nvPr/>
        </p:nvSpPr>
        <p:spPr>
          <a:xfrm>
            <a:off x="1000325" y="986834"/>
            <a:ext cx="8660553" cy="7772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l" defTabSz="457200">
              <a:lnSpc>
                <a:spcPts val="6000"/>
              </a:lnSpc>
              <a:defRPr sz="5500" cap="all">
                <a:latin typeface="Biotif Black"/>
                <a:ea typeface="Biotif Black"/>
                <a:cs typeface="Biotif Black"/>
                <a:sym typeface="Biotif Black"/>
              </a:defRPr>
            </a:lvl1pPr>
          </a:lstStyle>
          <a:p>
            <a:r>
              <a:t>SITUACE</a:t>
            </a: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B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Zviditelnit značku Starobrno na národní úrovní a akcelerovat její rozvoj mimo domácí region. To vše přes hodnoty spjaté s regionem Moravy, které osloví i spotřebitele mimo domácí region.…"/>
          <p:cNvSpPr txBox="1"/>
          <p:nvPr/>
        </p:nvSpPr>
        <p:spPr>
          <a:xfrm>
            <a:off x="1010910" y="2683069"/>
            <a:ext cx="22487117" cy="83137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algn="l"/>
            <a:r>
              <a:rPr lang="cs-CZ" sz="3500" dirty="0"/>
              <a:t>Hlavní ambicí projektu bylo, aby si Lučina vzala zpět prvenství v kategorii a přitáhla zpět zákaznice, které ztratila!</a:t>
            </a:r>
          </a:p>
          <a:p>
            <a:pPr algn="l"/>
            <a:br>
              <a:rPr lang="cs-CZ" sz="3500" dirty="0"/>
            </a:br>
            <a:endParaRPr lang="cs-CZ" sz="3500" dirty="0"/>
          </a:p>
          <a:p>
            <a:pPr algn="l"/>
            <a:r>
              <a:rPr lang="cs-CZ" sz="3500" dirty="0"/>
              <a:t>Konkrétně šlo o splnění následujících cílů:</a:t>
            </a:r>
          </a:p>
          <a:p>
            <a:pPr algn="l"/>
            <a:br>
              <a:rPr lang="cs-CZ" sz="3500" dirty="0"/>
            </a:br>
            <a:endParaRPr lang="cs-CZ" sz="3500" dirty="0"/>
          </a:p>
          <a:p>
            <a:pPr marL="514350" indent="-514350" algn="l">
              <a:buAutoNum type="arabicParenR"/>
            </a:pPr>
            <a:r>
              <a:rPr lang="cs-CZ" sz="3500" dirty="0"/>
              <a:t>Znovuzískání vedoucí pozice v kategorii čerstvých sýrů (min. +5% růst v meziročním srovnání) a zastavení růstu privátních značek. </a:t>
            </a:r>
          </a:p>
          <a:p>
            <a:pPr marL="514350" indent="-514350" algn="l">
              <a:buAutoNum type="arabicParenR"/>
            </a:pPr>
            <a:endParaRPr lang="cs-CZ" sz="3500" dirty="0"/>
          </a:p>
          <a:p>
            <a:pPr marL="514350" indent="-514350" algn="l">
              <a:buAutoNum type="arabicParenR"/>
            </a:pPr>
            <a:r>
              <a:rPr lang="cs-CZ" sz="3500" dirty="0"/>
              <a:t>Znovuzískaní prvenství v hodnotovém podílu (27 -&gt; 29%) a objemovém podílu (21 -&gt; 23%) </a:t>
            </a:r>
          </a:p>
          <a:p>
            <a:pPr algn="l"/>
            <a:r>
              <a:rPr lang="cs-CZ" sz="3500" dirty="0"/>
              <a:t>    (Zejména zvýšení hodnotového podílu oproti privátním značkám a značce </a:t>
            </a:r>
            <a:r>
              <a:rPr lang="cs-CZ" sz="3500" dirty="0" err="1"/>
              <a:t>Gervais</a:t>
            </a:r>
            <a:r>
              <a:rPr lang="cs-CZ" sz="3500" dirty="0"/>
              <a:t>).</a:t>
            </a:r>
          </a:p>
          <a:p>
            <a:pPr marL="514350" indent="-514350" algn="l">
              <a:buAutoNum type="arabicParenR"/>
            </a:pPr>
            <a:endParaRPr lang="cs-CZ" sz="3500" dirty="0"/>
          </a:p>
          <a:p>
            <a:pPr algn="l"/>
            <a:r>
              <a:rPr lang="cs-CZ" sz="3500" dirty="0"/>
              <a:t>3) </a:t>
            </a:r>
            <a:r>
              <a:rPr lang="cs-CZ" sz="3500" dirty="0" err="1"/>
              <a:t>Nadálé</a:t>
            </a:r>
            <a:r>
              <a:rPr lang="cs-CZ" sz="3500" dirty="0"/>
              <a:t> budování klíčových </a:t>
            </a:r>
            <a:r>
              <a:rPr lang="cs-CZ" sz="3500" dirty="0" err="1"/>
              <a:t>KPI‘s</a:t>
            </a:r>
            <a:r>
              <a:rPr lang="cs-CZ" sz="3500" dirty="0"/>
              <a:t> značky, zejména vnímání kvality a dlouhodobé konzistentní komunikace (ve všech těchto kritériích udržovat náskok nad konkurencí alespoň o 20%).</a:t>
            </a:r>
          </a:p>
          <a:p>
            <a:pPr marL="514350" indent="-514350" algn="l">
              <a:buAutoNum type="arabicParenR"/>
            </a:pPr>
            <a:endParaRPr lang="cs-CZ" sz="3500" dirty="0"/>
          </a:p>
          <a:p>
            <a:pPr marL="514350" indent="-514350" algn="l">
              <a:buAutoNum type="arabicParenR"/>
            </a:pPr>
            <a:endParaRPr lang="cs-CZ" sz="3500" dirty="0"/>
          </a:p>
          <a:p>
            <a:pPr algn="l"/>
            <a:endParaRPr lang="cs-CZ" sz="3500" dirty="0"/>
          </a:p>
        </p:txBody>
      </p:sp>
      <p:sp>
        <p:nvSpPr>
          <p:cNvPr id="122" name="CÍLE"/>
          <p:cNvSpPr txBox="1"/>
          <p:nvPr/>
        </p:nvSpPr>
        <p:spPr>
          <a:xfrm>
            <a:off x="1000325" y="986834"/>
            <a:ext cx="8660553" cy="7772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l" defTabSz="457200">
              <a:lnSpc>
                <a:spcPts val="6000"/>
              </a:lnSpc>
              <a:defRPr sz="5500" cap="all">
                <a:latin typeface="Biotif Black"/>
                <a:ea typeface="Biotif Black"/>
                <a:cs typeface="Biotif Black"/>
                <a:sym typeface="Biotif Black"/>
              </a:defRPr>
            </a:lvl1pPr>
          </a:lstStyle>
          <a:p>
            <a:r>
              <a:t>CÍLE</a:t>
            </a: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60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White Clarendon LT Number 2.png" descr="White Clarendon LT Number 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503825" y="2375495"/>
            <a:ext cx="7376351" cy="8660210"/>
          </a:xfrm>
          <a:prstGeom prst="rect">
            <a:avLst/>
          </a:prstGeom>
          <a:ln w="12700">
            <a:miter lim="400000"/>
          </a:ln>
        </p:spPr>
      </p:pic>
      <p:sp>
        <p:nvSpPr>
          <p:cNvPr id="125" name="STRATEGICKÉ A KREATIVNÍ ŘEŠENÍ"/>
          <p:cNvSpPr txBox="1"/>
          <p:nvPr/>
        </p:nvSpPr>
        <p:spPr>
          <a:xfrm>
            <a:off x="3618262" y="6514585"/>
            <a:ext cx="17147477" cy="24918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9687" tIns="39687" rIns="39687" bIns="39687">
            <a:spAutoFit/>
          </a:bodyPr>
          <a:lstStyle>
            <a:lvl1pPr defTabSz="456406">
              <a:lnSpc>
                <a:spcPts val="9500"/>
              </a:lnSpc>
              <a:defRPr sz="7900" cap="all" spc="-79">
                <a:latin typeface="Biotif Black"/>
                <a:ea typeface="Biotif Black"/>
                <a:cs typeface="Biotif Black"/>
                <a:sym typeface="Biotif Black"/>
              </a:defRPr>
            </a:lvl1pPr>
          </a:lstStyle>
          <a:p>
            <a:r>
              <a:t>STRATEGICKÉ A KREATIVNÍ ŘEŠENÍ</a:t>
            </a: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B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trategická výzva byla jasná: jak přimějeme české spotřebitele, aby přijali značku piva z Moravy? Mohou být vůbec hodnoty Moravanů úspěšně exportovány mimo domovský region?…"/>
          <p:cNvSpPr txBox="1"/>
          <p:nvPr/>
        </p:nvSpPr>
        <p:spPr>
          <a:xfrm>
            <a:off x="1047660" y="2268961"/>
            <a:ext cx="22909619" cy="89916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lvl="0" algn="l"/>
            <a:r>
              <a:rPr lang="cs-CZ" sz="3500" dirty="0">
                <a:latin typeface="Biotif" pitchFamily="2" charset="77"/>
              </a:rPr>
              <a:t>Cílem bylo oslovit moderní ženu, která žije zdravým životním stylem a snaží se dbát na životní prostředí. Svým blízkým i sobě chce dopřát to nejlepší. </a:t>
            </a:r>
          </a:p>
          <a:p>
            <a:pPr lvl="0" algn="l"/>
            <a:endParaRPr lang="cs-CZ" sz="3500" dirty="0">
              <a:latin typeface="Biotif" pitchFamily="2" charset="77"/>
            </a:endParaRPr>
          </a:p>
          <a:p>
            <a:pPr lvl="0" algn="l"/>
            <a:r>
              <a:rPr lang="cs-CZ" sz="3500" dirty="0">
                <a:latin typeface="Biotif" pitchFamily="2" charset="77"/>
              </a:rPr>
              <a:t>Naši strategii jsme založili na </a:t>
            </a:r>
            <a:r>
              <a:rPr lang="cs-CZ" sz="3500" dirty="0" err="1">
                <a:latin typeface="Biotif" pitchFamily="2" charset="77"/>
              </a:rPr>
              <a:t>insightu</a:t>
            </a:r>
            <a:r>
              <a:rPr lang="cs-CZ" sz="3500" dirty="0">
                <a:latin typeface="Biotif" pitchFamily="2" charset="77"/>
              </a:rPr>
              <a:t> "Jsme to, co jíme". Pokud jde o jídlo, naše zákaznice nechtějí dělat kompromisy ohledně chuti, ani v ingrediencích. Vyhledávají čerstvé potraviny s přírodním složením a výbornou chutí. Věří totiž, že dobré věci nejsou složité, stejně jako Lučina.  </a:t>
            </a:r>
          </a:p>
          <a:p>
            <a:pPr lvl="0" algn="l"/>
            <a:endParaRPr lang="cs-CZ" sz="3500" dirty="0">
              <a:latin typeface="Biotif" pitchFamily="2" charset="77"/>
            </a:endParaRPr>
          </a:p>
          <a:p>
            <a:pPr lvl="0" algn="l"/>
            <a:r>
              <a:rPr lang="cs-CZ" sz="3500" dirty="0">
                <a:latin typeface="Biotif" pitchFamily="2" charset="77"/>
              </a:rPr>
              <a:t>A stejně jako je to s produktem, tak není složité zajistit dlouhodobý </a:t>
            </a:r>
            <a:r>
              <a:rPr lang="cs-CZ" sz="3500" dirty="0" err="1">
                <a:latin typeface="Biotif" pitchFamily="2" charset="77"/>
              </a:rPr>
              <a:t>leadership</a:t>
            </a:r>
            <a:r>
              <a:rPr lang="cs-CZ" sz="3500" dirty="0">
                <a:latin typeface="Biotif" pitchFamily="2" charset="77"/>
              </a:rPr>
              <a:t> na trhu, hodnotu značky a její růst, pokud se držíte několika základních jednoduchých marketingových zásad. Což je přesně to, co jsme udělali:</a:t>
            </a:r>
          </a:p>
          <a:p>
            <a:pPr lvl="0" algn="l"/>
            <a:endParaRPr lang="cs-CZ" sz="3500" dirty="0">
              <a:latin typeface="Biotif" pitchFamily="2" charset="77"/>
            </a:endParaRPr>
          </a:p>
          <a:p>
            <a:pPr lvl="0" algn="l"/>
            <a:r>
              <a:rPr lang="cs-CZ" sz="3500" dirty="0">
                <a:latin typeface="Biotif" pitchFamily="2" charset="77"/>
              </a:rPr>
              <a:t>1) Vždy osvěžovat a obnovovat paměťové struktury. Respektovat stávající asociace, díky nimž si značky zákazník snadno všimne a provede koupi. Tak vznikla nová kampaň na “Čistou chuť přírody" s hlavním myšlenkou, že "Dobré věci nejsou složité", to vše při zachování všech klíčových atributů značky (100% svěží a čistá příroda, zelená louka, Lučina personifikovaná do víly). </a:t>
            </a:r>
          </a:p>
          <a:p>
            <a:pPr lvl="0" algn="l"/>
            <a:endParaRPr lang="cs-CZ" sz="3500" dirty="0">
              <a:latin typeface="Biotif" pitchFamily="2" charset="77"/>
            </a:endParaRPr>
          </a:p>
          <a:p>
            <a:pPr lvl="0" algn="l"/>
            <a:r>
              <a:rPr lang="cs-CZ" sz="3500" dirty="0">
                <a:latin typeface="Biotif" pitchFamily="2" charset="77"/>
              </a:rPr>
              <a:t>2) Být konzistentní. Vyhnout se zbytečným změnám a zároveň udržovat značku svěží a zajímavou, včetně uvádění nových relevantních variant.</a:t>
            </a:r>
          </a:p>
          <a:p>
            <a:pPr lvl="0" algn="l"/>
            <a:endParaRPr lang="cs-CZ" sz="3500" dirty="0">
              <a:latin typeface="Biotif" pitchFamily="2" charset="77"/>
            </a:endParaRPr>
          </a:p>
          <a:p>
            <a:pPr lvl="0" algn="l"/>
            <a:r>
              <a:rPr lang="cs-CZ" sz="3500" dirty="0">
                <a:latin typeface="Biotif" pitchFamily="2" charset="77"/>
              </a:rPr>
              <a:t>3) Stále pokračovat v náboru nových zákazníků do kategorie – zaměřovat se na povědomí, trial a frekvenci.</a:t>
            </a:r>
            <a:endParaRPr kumimoji="0" lang="cs-CZ" sz="35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iotif"/>
              <a:sym typeface="Biotif"/>
            </a:endParaRPr>
          </a:p>
        </p:txBody>
      </p:sp>
      <p:sp>
        <p:nvSpPr>
          <p:cNvPr id="128" name="STRATEGIE"/>
          <p:cNvSpPr txBox="1"/>
          <p:nvPr/>
        </p:nvSpPr>
        <p:spPr>
          <a:xfrm>
            <a:off x="1000325" y="986834"/>
            <a:ext cx="16195371" cy="7772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l" defTabSz="457200">
              <a:lnSpc>
                <a:spcPts val="6000"/>
              </a:lnSpc>
              <a:defRPr sz="5500" cap="all">
                <a:latin typeface="Biotif Black"/>
                <a:ea typeface="Biotif Black"/>
                <a:cs typeface="Biotif Black"/>
                <a:sym typeface="Biotif Black"/>
              </a:defRPr>
            </a:lvl1pPr>
          </a:lstStyle>
          <a:p>
            <a:pPr marL="0" marR="0" lvl="0" indent="0" algn="l" defTabSz="457200" rtl="0" eaLnBrk="1" fontAlgn="auto" latinLnBrk="0" hangingPunct="0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5500" b="0" i="0" u="none" strike="noStrike" kern="0" cap="all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iotif Black"/>
                <a:sym typeface="Biotif Black"/>
              </a:rPr>
              <a:t>STRATEG</a:t>
            </a:r>
            <a:r>
              <a:rPr lang="cs-CZ" dirty="0"/>
              <a:t>IE</a:t>
            </a:r>
            <a:endParaRPr kumimoji="0" sz="5500" b="0" i="0" u="none" strike="noStrike" kern="0" cap="all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iotif Black"/>
              <a:sym typeface="Biotif Black"/>
            </a:endParaRPr>
          </a:p>
        </p:txBody>
      </p:sp>
    </p:spTree>
    <p:extLst>
      <p:ext uri="{BB962C8B-B14F-4D97-AF65-F5344CB8AC3E}">
        <p14:creationId xmlns:p14="http://schemas.microsoft.com/office/powerpoint/2010/main" val="2720805093"/>
      </p:ext>
    </p:extLst>
  </p:cSld>
  <p:clrMapOvr>
    <a:masterClrMapping/>
  </p:clrMapOvr>
  <p:transition spd="med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Biotif"/>
        <a:ea typeface="Biotif"/>
        <a:cs typeface="Biotif"/>
      </a:majorFont>
      <a:minorFont>
        <a:latin typeface="Biotif"/>
        <a:ea typeface="Biotif"/>
        <a:cs typeface="Biotif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r" defTabSz="457200" rtl="0" fontAlgn="auto" latinLnBrk="0" hangingPunct="0">
          <a:lnSpc>
            <a:spcPct val="120000"/>
          </a:lnSpc>
          <a:spcBef>
            <a:spcPts val="2400"/>
          </a:spcBef>
          <a:spcAft>
            <a:spcPts val="0"/>
          </a:spcAft>
          <a:buClrTx/>
          <a:buSzTx/>
          <a:buFontTx/>
          <a:buNone/>
          <a:tabLst/>
          <a:defRPr kumimoji="0" sz="2600" b="1" i="0" u="none" strike="noStrike" cap="all" spc="118" normalizeH="0" baseline="0">
            <a:ln>
              <a:noFill/>
            </a:ln>
            <a:solidFill>
              <a:srgbClr val="5D5D5D"/>
            </a:solidFill>
            <a:effectLst/>
            <a:uFillTx/>
            <a:latin typeface="+mn-lt"/>
            <a:ea typeface="+mn-ea"/>
            <a:cs typeface="+mn-cs"/>
            <a:sym typeface="Biotif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Biotif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Biotif"/>
        <a:ea typeface="Biotif"/>
        <a:cs typeface="Biotif"/>
      </a:majorFont>
      <a:minorFont>
        <a:latin typeface="Biotif"/>
        <a:ea typeface="Biotif"/>
        <a:cs typeface="Biotif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r" defTabSz="457200" rtl="0" fontAlgn="auto" latinLnBrk="0" hangingPunct="0">
          <a:lnSpc>
            <a:spcPct val="120000"/>
          </a:lnSpc>
          <a:spcBef>
            <a:spcPts val="2400"/>
          </a:spcBef>
          <a:spcAft>
            <a:spcPts val="0"/>
          </a:spcAft>
          <a:buClrTx/>
          <a:buSzTx/>
          <a:buFontTx/>
          <a:buNone/>
          <a:tabLst/>
          <a:defRPr kumimoji="0" sz="2600" b="1" i="0" u="none" strike="noStrike" cap="all" spc="118" normalizeH="0" baseline="0">
            <a:ln>
              <a:noFill/>
            </a:ln>
            <a:solidFill>
              <a:srgbClr val="5D5D5D"/>
            </a:solidFill>
            <a:effectLst/>
            <a:uFillTx/>
            <a:latin typeface="+mn-lt"/>
            <a:ea typeface="+mn-ea"/>
            <a:cs typeface="+mn-cs"/>
            <a:sym typeface="Biotif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Biotif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531</TotalTime>
  <Words>1553</Words>
  <Application>Microsoft Macintosh PowerPoint</Application>
  <PresentationFormat>Vlastní</PresentationFormat>
  <Paragraphs>130</Paragraphs>
  <Slides>20</Slides>
  <Notes>2</Notes>
  <HiddenSlides>0</HiddenSlides>
  <MMClips>1</MMClips>
  <ScaleCrop>false</ScaleCrop>
  <HeadingPairs>
    <vt:vector size="6" baseType="variant">
      <vt:variant>
        <vt:lpstr>Použitá písma</vt:lpstr>
      </vt:variant>
      <vt:variant>
        <vt:i4>10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20</vt:i4>
      </vt:variant>
    </vt:vector>
  </HeadingPairs>
  <TitlesOfParts>
    <vt:vector size="31" baseType="lpstr">
      <vt:lpstr>Arial</vt:lpstr>
      <vt:lpstr>Biotif</vt:lpstr>
      <vt:lpstr>Biotif Black</vt:lpstr>
      <vt:lpstr>BPreplay CE</vt:lpstr>
      <vt:lpstr>Calibri</vt:lpstr>
      <vt:lpstr>Helvetica Neue</vt:lpstr>
      <vt:lpstr>Helvetica Neue Light</vt:lpstr>
      <vt:lpstr>Helvetica Neue Medium</vt:lpstr>
      <vt:lpstr>Times</vt:lpstr>
      <vt:lpstr>Varela Round</vt:lpstr>
      <vt:lpstr>White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cp:lastModifiedBy>Microsoft Office User</cp:lastModifiedBy>
  <cp:revision>40</cp:revision>
  <dcterms:modified xsi:type="dcterms:W3CDTF">2022-08-19T10:30:25Z</dcterms:modified>
</cp:coreProperties>
</file>